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6" r:id="rId4"/>
    <p:sldId id="265"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31" d="100"/>
          <a:sy n="131" d="100"/>
        </p:scale>
        <p:origin x="416" y="184"/>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8/6/20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1" y="3843867"/>
            <a:ext cx="10977701" cy="1947333"/>
          </a:xfrm>
        </p:spPr>
        <p:txBody>
          <a:bodyPr>
            <a:normAutofit/>
          </a:bodyPr>
          <a:lstStyle/>
          <a:p>
            <a:pPr algn="ctr"/>
            <a:r>
              <a:rPr lang="en-US" sz="2800" dirty="0"/>
              <a:t>       Disabilities Accommodation Services</a:t>
            </a:r>
          </a:p>
          <a:p>
            <a:r>
              <a:rPr lang="en-US" sz="2800" dirty="0"/>
              <a:t>				</a:t>
            </a:r>
          </a:p>
        </p:txBody>
      </p:sp>
      <p:pic>
        <p:nvPicPr>
          <p:cNvPr id="5" name="Picture 4"/>
          <p:cNvPicPr/>
          <p:nvPr/>
        </p:nvPicPr>
        <p:blipFill>
          <a:blip r:embed="rId2"/>
          <a:stretch>
            <a:fillRect/>
          </a:stretch>
        </p:blipFill>
        <p:spPr>
          <a:xfrm>
            <a:off x="543339" y="685799"/>
            <a:ext cx="11118574" cy="2203175"/>
          </a:xfrm>
          <a:prstGeom prst="rect">
            <a:avLst/>
          </a:prstGeom>
        </p:spPr>
      </p:pic>
    </p:spTree>
    <p:extLst>
      <p:ext uri="{BB962C8B-B14F-4D97-AF65-F5344CB8AC3E}">
        <p14:creationId xmlns:p14="http://schemas.microsoft.com/office/powerpoint/2010/main" val="253015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965200"/>
            <a:ext cx="10708718" cy="5664200"/>
          </a:xfrm>
        </p:spPr>
        <p:txBody>
          <a:bodyPr>
            <a:normAutofit/>
          </a:bodyPr>
          <a:lstStyle/>
          <a:p>
            <a:pPr algn="ctr"/>
            <a:r>
              <a:rPr lang="en-US" sz="1600" dirty="0"/>
              <a:t>The Navajo Technical University (NTU) is committed to provide equal </a:t>
            </a:r>
            <a:br>
              <a:rPr lang="en-US" sz="1600" dirty="0"/>
            </a:br>
            <a:r>
              <a:rPr lang="en-US" sz="1600" dirty="0"/>
              <a:t>opportunity and learning by meeting the specific needs of students with disabilities and complies with the provisions of the Americans with Disability Act Amendments Act of 2008 (ADAAA) and Section 504 of the Rehabilitation Act of 1973. Students must demonstrate their need for academic adjustments and other reasonable accommodations based on their permanent disability. Reasonable accommodation includes adjustments to assure that any student has rights and privileges in school equal to those </a:t>
            </a:r>
            <a:r>
              <a:rPr lang="en-US" sz="2000" dirty="0"/>
              <a:t>of others without </a:t>
            </a:r>
            <a:r>
              <a:rPr lang="en-US" sz="1600" dirty="0"/>
              <a:t>disabilities.</a:t>
            </a:r>
            <a:br>
              <a:rPr lang="en-US" dirty="0"/>
            </a:br>
            <a:br>
              <a:rPr lang="en-US" dirty="0"/>
            </a:br>
            <a:r>
              <a:rPr lang="en-US" sz="2000" b="1" dirty="0"/>
              <a:t>Confidentiality</a:t>
            </a:r>
            <a:br>
              <a:rPr lang="en-US" sz="4400" b="1" dirty="0"/>
            </a:br>
            <a:r>
              <a:rPr lang="en-US" sz="1600" dirty="0"/>
              <a:t>Services provided by NTU are confidential. We do not release information to any person or agencies without the written consent of the student. Information may only be released under special circumstances where it might pose a threat to the student or others, a court order or on a need to know basis to university officials.</a:t>
            </a:r>
            <a:br>
              <a:rPr lang="en-US" dirty="0"/>
            </a:br>
            <a:endParaRPr lang="en-US" dirty="0"/>
          </a:p>
        </p:txBody>
      </p:sp>
      <p:sp>
        <p:nvSpPr>
          <p:cNvPr id="3" name="Content Placeholder 2"/>
          <p:cNvSpPr>
            <a:spLocks noGrp="1"/>
          </p:cNvSpPr>
          <p:nvPr>
            <p:ph idx="1"/>
          </p:nvPr>
        </p:nvSpPr>
        <p:spPr>
          <a:xfrm>
            <a:off x="684212" y="177801"/>
            <a:ext cx="10708718" cy="952500"/>
          </a:xfrm>
        </p:spPr>
        <p:txBody>
          <a:bodyPr>
            <a:normAutofit fontScale="92500" lnSpcReduction="20000"/>
          </a:bodyPr>
          <a:lstStyle/>
          <a:p>
            <a:pPr algn="ctr"/>
            <a:r>
              <a:rPr lang="en-US" sz="2800" dirty="0"/>
              <a:t>Disability Act Amendment of 2009</a:t>
            </a:r>
          </a:p>
          <a:p>
            <a:pPr algn="ctr"/>
            <a:r>
              <a:rPr lang="en-US" sz="2800" dirty="0"/>
              <a:t>Section 504, Rehabilitation Act of 1973</a:t>
            </a:r>
          </a:p>
        </p:txBody>
      </p:sp>
    </p:spTree>
    <p:extLst>
      <p:ext uri="{BB962C8B-B14F-4D97-AF65-F5344CB8AC3E}">
        <p14:creationId xmlns:p14="http://schemas.microsoft.com/office/powerpoint/2010/main" val="4058306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72995"/>
            <a:ext cx="10931140" cy="1000897"/>
          </a:xfrm>
        </p:spPr>
        <p:txBody>
          <a:bodyPr/>
          <a:lstStyle/>
          <a:p>
            <a:pPr algn="ctr"/>
            <a:r>
              <a:rPr lang="en-US" dirty="0"/>
              <a:t>Who is </a:t>
            </a:r>
            <a:r>
              <a:rPr lang="en-US" dirty="0" err="1"/>
              <a:t>Eligibilty</a:t>
            </a:r>
            <a:r>
              <a:rPr lang="en-US" dirty="0"/>
              <a:t> for accommodations?</a:t>
            </a:r>
          </a:p>
        </p:txBody>
      </p:sp>
      <p:sp>
        <p:nvSpPr>
          <p:cNvPr id="3" name="Text Placeholder 2"/>
          <p:cNvSpPr>
            <a:spLocks noGrp="1"/>
          </p:cNvSpPr>
          <p:nvPr>
            <p:ph type="body" idx="1"/>
          </p:nvPr>
        </p:nvSpPr>
        <p:spPr>
          <a:xfrm>
            <a:off x="684213" y="1507524"/>
            <a:ext cx="11388338" cy="4486876"/>
          </a:xfrm>
        </p:spPr>
        <p:txBody>
          <a:bodyPr>
            <a:normAutofit/>
          </a:bodyPr>
          <a:lstStyle/>
          <a:p>
            <a:pPr marL="342900" indent="-342900">
              <a:buAutoNum type="arabicPeriod"/>
            </a:pPr>
            <a:r>
              <a:rPr lang="en-US" sz="2400" dirty="0"/>
              <a:t>Before services begin, an eligible agreement must be completed as followings:</a:t>
            </a:r>
          </a:p>
          <a:p>
            <a:pPr marL="285750" indent="-285750">
              <a:buFont typeface="Wingdings" panose="05000000000000000000" pitchFamily="2" charset="2"/>
              <a:buChar char="q"/>
            </a:pPr>
            <a:r>
              <a:rPr lang="en-US" dirty="0"/>
              <a:t>	The Student must be registered for full-time or part-time credit(s) </a:t>
            </a:r>
          </a:p>
          <a:p>
            <a:pPr marL="285750" indent="-285750">
              <a:buFont typeface="Wingdings" panose="05000000000000000000" pitchFamily="2" charset="2"/>
              <a:buChar char="q"/>
            </a:pPr>
            <a:r>
              <a:rPr lang="en-US" dirty="0"/>
              <a:t>   He/she must possess Disability Medical documentation that is to be reviewed how your disability       </a:t>
            </a:r>
          </a:p>
          <a:p>
            <a:r>
              <a:rPr lang="en-US" dirty="0"/>
              <a:t>       impact  his/her learning</a:t>
            </a:r>
          </a:p>
          <a:p>
            <a:pPr marL="285750" indent="-285750">
              <a:buFont typeface="Wingdings" panose="05000000000000000000" pitchFamily="2" charset="2"/>
              <a:buChar char="q"/>
            </a:pPr>
            <a:r>
              <a:rPr lang="en-US" dirty="0"/>
              <a:t>   The student must have current class schedule</a:t>
            </a:r>
          </a:p>
          <a:p>
            <a:pPr marL="285750" indent="-285750">
              <a:buFont typeface="Wingdings" panose="05000000000000000000" pitchFamily="2" charset="2"/>
              <a:buChar char="q"/>
            </a:pPr>
            <a:r>
              <a:rPr lang="en-US" dirty="0"/>
              <a:t>   The Student meet with Disability Specialist to Fill out Accommodation Request and Release of   </a:t>
            </a:r>
          </a:p>
          <a:p>
            <a:r>
              <a:rPr lang="en-US" dirty="0"/>
              <a:t>        information form</a:t>
            </a:r>
          </a:p>
          <a:p>
            <a:pPr marL="285750" indent="-285750">
              <a:buFont typeface="Wingdings" panose="05000000000000000000" pitchFamily="2" charset="2"/>
              <a:buChar char="q"/>
            </a:pPr>
            <a:r>
              <a:rPr lang="en-US" dirty="0"/>
              <a:t>  The Disabilities Specialist meet with the professor(s) on accommodation request(s)</a:t>
            </a:r>
          </a:p>
          <a:p>
            <a:r>
              <a:rPr lang="en-US" dirty="0"/>
              <a:t>2.   Lastly</a:t>
            </a:r>
            <a:r>
              <a:rPr lang="en-US"/>
              <a:t>, at </a:t>
            </a:r>
            <a:r>
              <a:rPr lang="en-US" dirty="0"/>
              <a:t>any time you feel your accommodations are not being met, let your disability   </a:t>
            </a:r>
          </a:p>
          <a:p>
            <a:r>
              <a:rPr lang="en-US" dirty="0"/>
              <a:t>       specialist know. </a:t>
            </a:r>
          </a:p>
        </p:txBody>
      </p:sp>
    </p:spTree>
    <p:extLst>
      <p:ext uri="{BB962C8B-B14F-4D97-AF65-F5344CB8AC3E}">
        <p14:creationId xmlns:p14="http://schemas.microsoft.com/office/powerpoint/2010/main" val="330465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241301"/>
            <a:ext cx="10881713" cy="609599"/>
          </a:xfrm>
        </p:spPr>
        <p:txBody>
          <a:bodyPr>
            <a:normAutofit/>
          </a:bodyPr>
          <a:lstStyle/>
          <a:p>
            <a:pPr algn="ctr"/>
            <a:r>
              <a:rPr lang="en-US" sz="2800" dirty="0"/>
              <a:t>WHAT is accommodation agreement?</a:t>
            </a:r>
          </a:p>
        </p:txBody>
      </p:sp>
      <p:sp>
        <p:nvSpPr>
          <p:cNvPr id="3" name="Subtitle 2"/>
          <p:cNvSpPr>
            <a:spLocks noGrp="1"/>
          </p:cNvSpPr>
          <p:nvPr>
            <p:ph type="subTitle" idx="1"/>
          </p:nvPr>
        </p:nvSpPr>
        <p:spPr>
          <a:xfrm>
            <a:off x="300681" y="850900"/>
            <a:ext cx="11590637" cy="4991101"/>
          </a:xfrm>
        </p:spPr>
        <p:txBody>
          <a:bodyPr>
            <a:normAutofit lnSpcReduction="10000"/>
          </a:bodyPr>
          <a:lstStyle/>
          <a:p>
            <a:pPr marL="457200" indent="-457200">
              <a:buAutoNum type="arabicPeriod"/>
            </a:pPr>
            <a:r>
              <a:rPr lang="en-US" dirty="0"/>
              <a:t>Students may request one or more Accommodations of the following: It also depends on the nature of the disability with the knowledge and signature of the instructor(s) by having a team meeting.</a:t>
            </a:r>
          </a:p>
          <a:p>
            <a:pPr marL="457200" indent="-457200">
              <a:buAutoNum type="arabicPeriod"/>
            </a:pPr>
            <a:r>
              <a:rPr lang="en-US" dirty="0"/>
              <a:t>Tutor(s) with Campus Tutoring Services and other resources</a:t>
            </a:r>
          </a:p>
          <a:p>
            <a:pPr marL="457200" indent="-457200">
              <a:buAutoNum type="arabicPeriod"/>
            </a:pPr>
            <a:r>
              <a:rPr lang="en-US" dirty="0"/>
              <a:t>Special Seating due to Visual, Hearing, Emotional, Physical and Psychological problem (for classroom only)</a:t>
            </a:r>
          </a:p>
          <a:p>
            <a:pPr marL="457200" indent="-457200">
              <a:buAutoNum type="arabicPeriod"/>
            </a:pPr>
            <a:r>
              <a:rPr lang="en-US" dirty="0"/>
              <a:t>Exams and Quizzes, a minimum of two times the class time to complete test</a:t>
            </a:r>
          </a:p>
          <a:p>
            <a:pPr marL="457200" indent="-457200">
              <a:buAutoNum type="arabicPeriod"/>
            </a:pPr>
            <a:r>
              <a:rPr lang="en-US" dirty="0"/>
              <a:t>Classwork/Homework additional time to turn in work</a:t>
            </a:r>
          </a:p>
          <a:p>
            <a:pPr marL="457200" indent="-457200">
              <a:buAutoNum type="arabicPeriod" startAt="6"/>
            </a:pPr>
            <a:r>
              <a:rPr lang="en-US" dirty="0"/>
              <a:t>Computer software and hardware, i.e.,: voice recognition program, screen readers, </a:t>
            </a:r>
          </a:p>
          <a:p>
            <a:r>
              <a:rPr lang="en-US" dirty="0"/>
              <a:t>      and screen enlargement applications, and other apps</a:t>
            </a:r>
          </a:p>
          <a:p>
            <a:pPr marL="457200" indent="-457200">
              <a:buAutoNum type="arabicPeriod" startAt="7"/>
            </a:pPr>
            <a:r>
              <a:rPr lang="en-US" dirty="0"/>
              <a:t>Loan Device: Reader c- pen, hand calculator, recorder, hearing aid and Mobil aids:     </a:t>
            </a:r>
          </a:p>
          <a:p>
            <a:r>
              <a:rPr lang="en-US" dirty="0"/>
              <a:t>      wheelchair, canes, crutches, other attachments.</a:t>
            </a:r>
          </a:p>
          <a:p>
            <a:pPr marL="457200" indent="-457200">
              <a:buAutoNum type="arabicPeriod"/>
            </a:pPr>
            <a:endParaRPr lang="en-US" dirty="0"/>
          </a:p>
          <a:p>
            <a:pPr marL="457200" indent="-457200">
              <a:buAutoNum type="arabicPeriod"/>
            </a:pPr>
            <a:endParaRPr lang="en-US" dirty="0"/>
          </a:p>
        </p:txBody>
      </p:sp>
    </p:spTree>
    <p:extLst>
      <p:ext uri="{BB962C8B-B14F-4D97-AF65-F5344CB8AC3E}">
        <p14:creationId xmlns:p14="http://schemas.microsoft.com/office/powerpoint/2010/main" val="237029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577010"/>
            <a:ext cx="11057214" cy="3810536"/>
          </a:xfrm>
        </p:spPr>
        <p:txBody>
          <a:bodyPr>
            <a:normAutofit/>
          </a:bodyPr>
          <a:lstStyle/>
          <a:p>
            <a:pPr algn="ctr"/>
            <a:br>
              <a:rPr lang="en-US" sz="1300" dirty="0"/>
            </a:br>
            <a:br>
              <a:rPr lang="en-US" sz="1300" dirty="0"/>
            </a:br>
            <a:br>
              <a:rPr lang="en-US" sz="1300" dirty="0"/>
            </a:br>
            <a:br>
              <a:rPr lang="en-US" sz="1300" dirty="0"/>
            </a:br>
            <a:r>
              <a:rPr lang="en-US" sz="1600" dirty="0"/>
              <a:t>The office also serves </a:t>
            </a:r>
            <a:r>
              <a:rPr lang="en-US" sz="1600" dirty="0" err="1"/>
              <a:t>Chinle</a:t>
            </a:r>
            <a:r>
              <a:rPr lang="en-US" sz="1600" dirty="0"/>
              <a:t> Instructional site, </a:t>
            </a:r>
            <a:r>
              <a:rPr lang="en-US" sz="1600" dirty="0" err="1"/>
              <a:t>Teec</a:t>
            </a:r>
            <a:r>
              <a:rPr lang="en-US" sz="1600" dirty="0"/>
              <a:t> Nos </a:t>
            </a:r>
            <a:r>
              <a:rPr lang="en-US" sz="1600" dirty="0" err="1"/>
              <a:t>Pos</a:t>
            </a:r>
            <a:r>
              <a:rPr lang="en-US" sz="1600" dirty="0"/>
              <a:t> Instructional site and Bond Wilson site. The official location is in the wellness center, Student Services, 2</a:t>
            </a:r>
            <a:r>
              <a:rPr lang="en-US" sz="1600" baseline="30000" dirty="0"/>
              <a:t>nd </a:t>
            </a:r>
            <a:r>
              <a:rPr lang="en-US" sz="1600" dirty="0"/>
              <a:t>floor, Room 228.</a:t>
            </a:r>
            <a:br>
              <a:rPr lang="en-US" sz="1300" dirty="0"/>
            </a:br>
            <a:br>
              <a:rPr lang="en-US" sz="1300" dirty="0"/>
            </a:br>
            <a:r>
              <a:rPr lang="en-US" sz="1600" dirty="0"/>
              <a:t>Disabilities Accommodation Specialist</a:t>
            </a:r>
            <a:br>
              <a:rPr lang="en-US" sz="1600" dirty="0"/>
            </a:br>
            <a:r>
              <a:rPr lang="en-US" sz="1600" dirty="0"/>
              <a:t>Navajo Technical University</a:t>
            </a:r>
            <a:br>
              <a:rPr lang="en-US" sz="1600" dirty="0"/>
            </a:br>
            <a:r>
              <a:rPr lang="en-US" sz="1600" dirty="0"/>
              <a:t>P.O. Box 849</a:t>
            </a:r>
            <a:br>
              <a:rPr lang="en-US" sz="1600" dirty="0"/>
            </a:br>
            <a:r>
              <a:rPr lang="en-US" sz="1600" dirty="0" err="1"/>
              <a:t>Crownpoint</a:t>
            </a:r>
            <a:r>
              <a:rPr lang="en-US" sz="1600" dirty="0"/>
              <a:t> NM 87313</a:t>
            </a:r>
            <a:br>
              <a:rPr lang="en-US" sz="1600" dirty="0"/>
            </a:br>
            <a:r>
              <a:rPr lang="en-US" sz="1600" dirty="0"/>
              <a:t>Tel: 505-786-4138, 505-387-7396</a:t>
            </a:r>
            <a:br>
              <a:rPr lang="en-US" sz="1600" dirty="0"/>
            </a:br>
            <a:r>
              <a:rPr lang="en-US" sz="1600" dirty="0"/>
              <a:t>Fax: 505-786-4156</a:t>
            </a:r>
            <a:br>
              <a:rPr lang="en-US" sz="1600" dirty="0"/>
            </a:br>
            <a:endParaRPr lang="en-US" sz="1600" dirty="0"/>
          </a:p>
        </p:txBody>
      </p:sp>
      <p:sp>
        <p:nvSpPr>
          <p:cNvPr id="3" name="Content Placeholder 2"/>
          <p:cNvSpPr>
            <a:spLocks noGrp="1"/>
          </p:cNvSpPr>
          <p:nvPr>
            <p:ph idx="1"/>
          </p:nvPr>
        </p:nvSpPr>
        <p:spPr>
          <a:xfrm>
            <a:off x="684212" y="685801"/>
            <a:ext cx="10884936" cy="718930"/>
          </a:xfrm>
        </p:spPr>
        <p:txBody>
          <a:bodyPr>
            <a:normAutofit/>
          </a:bodyPr>
          <a:lstStyle/>
          <a:p>
            <a:pPr algn="ctr"/>
            <a:r>
              <a:rPr lang="en-US" sz="2800" dirty="0"/>
              <a:t>Disabilities Accommodation Specialist Office</a:t>
            </a:r>
          </a:p>
        </p:txBody>
      </p:sp>
    </p:spTree>
    <p:extLst>
      <p:ext uri="{BB962C8B-B14F-4D97-AF65-F5344CB8AC3E}">
        <p14:creationId xmlns:p14="http://schemas.microsoft.com/office/powerpoint/2010/main" val="74635864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508</TotalTime>
  <Words>524</Words>
  <Application>Microsoft Macintosh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Century Gothic</vt:lpstr>
      <vt:lpstr>Wingdings</vt:lpstr>
      <vt:lpstr>Wingdings 3</vt:lpstr>
      <vt:lpstr>Slice</vt:lpstr>
      <vt:lpstr>PowerPoint Presentation</vt:lpstr>
      <vt:lpstr>The Navajo Technical University (NTU) is committed to provide equal  opportunity and learning by meeting the specific needs of students with disabilities and complies with the provisions of the Americans with Disability Act Amendments Act of 2008 (ADAAA) and Section 504 of the Rehabilitation Act of 1973. Students must demonstrate their need for academic adjustments and other reasonable accommodations based on their permanent disability. Reasonable accommodation includes adjustments to assure that any student has rights and privileges in school equal to those of others without disabilities.  Confidentiality Services provided by NTU are confidential. We do not release information to any person or agencies without the written consent of the student. Information may only be released under special circumstances where it might pose a threat to the student or others, a court order or on a need to know basis to university officials. </vt:lpstr>
      <vt:lpstr>Who is Eligibilty for accommodations?</vt:lpstr>
      <vt:lpstr>WHAT is accommodation agreement?</vt:lpstr>
      <vt:lpstr>    The office also serves Chinle Instructional site, Teec Nos Pos Instructional site and Bond Wilson site. The official location is in the wellness center, Student Services, 2nd floor, Room 228.  Disabilities Accommodation Specialist Navajo Technical University P.O. Box 849 Crownpoint NM 87313 Tel: 505-786-4138, 505-387-7396 Fax: 505-786-4156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vedgewater</dc:creator>
  <cp:lastModifiedBy>Microsoft Office User</cp:lastModifiedBy>
  <cp:revision>37</cp:revision>
  <dcterms:created xsi:type="dcterms:W3CDTF">2019-01-15T17:10:07Z</dcterms:created>
  <dcterms:modified xsi:type="dcterms:W3CDTF">2020-08-06T22:03:17Z</dcterms:modified>
</cp:coreProperties>
</file>