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8911BD-66E0-491E-8699-E7C06090C141}">
          <p14:sldIdLst>
            <p14:sldId id="256"/>
            <p14:sldId id="257"/>
            <p14:sldId id="258"/>
            <p14:sldId id="259"/>
            <p14:sldId id="260"/>
            <p14:sldId id="261"/>
            <p14:sldId id="262"/>
            <p14:sldId id="263"/>
            <p14:sldId id="264"/>
            <p14:sldId id="266"/>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p:scale>
          <a:sx n="75" d="100"/>
          <a:sy n="75" d="100"/>
        </p:scale>
        <p:origin x="1872"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1/19/2022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navajotech.textbookx.com/"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046C-F142-47BE-ADE2-1EE15FAC9944}"/>
              </a:ext>
            </a:extLst>
          </p:cNvPr>
          <p:cNvSpPr>
            <a:spLocks noGrp="1"/>
          </p:cNvSpPr>
          <p:nvPr>
            <p:ph type="ctrTitle"/>
          </p:nvPr>
        </p:nvSpPr>
        <p:spPr/>
        <p:txBody>
          <a:bodyPr/>
          <a:lstStyle/>
          <a:p>
            <a:r>
              <a:rPr lang="en-US" dirty="0"/>
              <a:t>How To Order Books </a:t>
            </a:r>
            <a:r>
              <a:rPr lang="en-US" sz="4800" dirty="0"/>
              <a:t>ONLINE BOOKSTORE</a:t>
            </a:r>
            <a:endParaRPr lang="en-US" dirty="0"/>
          </a:p>
        </p:txBody>
      </p:sp>
      <p:sp>
        <p:nvSpPr>
          <p:cNvPr id="3" name="Subtitle 2">
            <a:extLst>
              <a:ext uri="{FF2B5EF4-FFF2-40B4-BE49-F238E27FC236}">
                <a16:creationId xmlns:a16="http://schemas.microsoft.com/office/drawing/2014/main" id="{2EDBE6CF-6206-43D1-828D-AFBB2F79520B}"/>
              </a:ext>
            </a:extLst>
          </p:cNvPr>
          <p:cNvSpPr>
            <a:spLocks noGrp="1"/>
          </p:cNvSpPr>
          <p:nvPr>
            <p:ph type="subTitle" idx="1"/>
          </p:nvPr>
        </p:nvSpPr>
        <p:spPr/>
        <p:txBody>
          <a:bodyPr/>
          <a:lstStyle/>
          <a:p>
            <a:r>
              <a:rPr lang="en-US" dirty="0"/>
              <a:t>From: Bookstore Department</a:t>
            </a:r>
          </a:p>
          <a:p>
            <a:r>
              <a:rPr lang="en-US" dirty="0"/>
              <a:t>Kami Morgan, Bookstore Assistant</a:t>
            </a:r>
          </a:p>
        </p:txBody>
      </p:sp>
    </p:spTree>
    <p:extLst>
      <p:ext uri="{BB962C8B-B14F-4D97-AF65-F5344CB8AC3E}">
        <p14:creationId xmlns:p14="http://schemas.microsoft.com/office/powerpoint/2010/main" val="2959035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89213-5131-4DA7-97D1-2A36A53F4DA4}"/>
              </a:ext>
            </a:extLst>
          </p:cNvPr>
          <p:cNvSpPr>
            <a:spLocks noGrp="1"/>
          </p:cNvSpPr>
          <p:nvPr>
            <p:ph type="title"/>
          </p:nvPr>
        </p:nvSpPr>
        <p:spPr/>
        <p:txBody>
          <a:bodyPr/>
          <a:lstStyle/>
          <a:p>
            <a:r>
              <a:rPr lang="en-US" b="1" dirty="0"/>
              <a:t>Select Shipping Methods:</a:t>
            </a:r>
          </a:p>
        </p:txBody>
      </p:sp>
      <p:sp>
        <p:nvSpPr>
          <p:cNvPr id="3" name="Content Placeholder 2">
            <a:extLst>
              <a:ext uri="{FF2B5EF4-FFF2-40B4-BE49-F238E27FC236}">
                <a16:creationId xmlns:a16="http://schemas.microsoft.com/office/drawing/2014/main" id="{B013B811-98B0-4249-B316-A08ECFCCBA5C}"/>
              </a:ext>
            </a:extLst>
          </p:cNvPr>
          <p:cNvSpPr>
            <a:spLocks noGrp="1"/>
          </p:cNvSpPr>
          <p:nvPr>
            <p:ph idx="1"/>
          </p:nvPr>
        </p:nvSpPr>
        <p:spPr/>
        <p:txBody>
          <a:bodyPr/>
          <a:lstStyle/>
          <a:p>
            <a:r>
              <a:rPr lang="en-US" dirty="0"/>
              <a:t>For paperback or hardcover books you have a selection of shipping methods with UPS Ground, Free Economy. You will have to choose your shipping cost. The shipping cost will be charged to the school voucher at the end of the check-out process. If you select the Free Economy, it will be free shipping. </a:t>
            </a:r>
          </a:p>
          <a:p>
            <a:r>
              <a:rPr lang="en-US" dirty="0"/>
              <a:t>For eBook and Access Codes materials, it will be delivered electronically-</a:t>
            </a:r>
            <a:r>
              <a:rPr lang="en-US" b="1" dirty="0"/>
              <a:t>Free.</a:t>
            </a:r>
            <a:endParaRPr lang="en-US" dirty="0"/>
          </a:p>
        </p:txBody>
      </p:sp>
    </p:spTree>
    <p:extLst>
      <p:ext uri="{BB962C8B-B14F-4D97-AF65-F5344CB8AC3E}">
        <p14:creationId xmlns:p14="http://schemas.microsoft.com/office/powerpoint/2010/main" val="2144471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81FA5C-7CEB-4586-AA54-5256FD3DB156}"/>
              </a:ext>
            </a:extLst>
          </p:cNvPr>
          <p:cNvPicPr/>
          <p:nvPr/>
        </p:nvPicPr>
        <p:blipFill rotWithShape="1">
          <a:blip r:embed="rId2"/>
          <a:srcRect l="21985" t="14170" r="23663" b="15383"/>
          <a:stretch/>
        </p:blipFill>
        <p:spPr bwMode="auto">
          <a:xfrm>
            <a:off x="903922" y="821055"/>
            <a:ext cx="5560378" cy="4792345"/>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B59198E8-7ECC-423F-B141-B9F011F71CFB}"/>
              </a:ext>
            </a:extLst>
          </p:cNvPr>
          <p:cNvSpPr txBox="1"/>
          <p:nvPr/>
        </p:nvSpPr>
        <p:spPr>
          <a:xfrm>
            <a:off x="6553200" y="846455"/>
            <a:ext cx="5181600" cy="5386090"/>
          </a:xfrm>
          <a:prstGeom prst="rect">
            <a:avLst/>
          </a:prstGeom>
          <a:noFill/>
        </p:spPr>
        <p:txBody>
          <a:bodyPr wrap="square" rtlCol="0">
            <a:spAutoFit/>
          </a:bodyPr>
          <a:lstStyle/>
          <a:p>
            <a:r>
              <a:rPr lang="en-US" sz="2200" b="1" dirty="0"/>
              <a:t>Select Payment Methods:</a:t>
            </a:r>
          </a:p>
          <a:p>
            <a:r>
              <a:rPr lang="en-US" sz="2200" dirty="0"/>
              <a:t>Students who are eligible for Financial Aid will receive a School Voucher – ($500.00). You can apply for a school voucher, the order total will be charged to your student account. </a:t>
            </a:r>
          </a:p>
          <a:p>
            <a:br>
              <a:rPr lang="en-US" sz="2200" dirty="0"/>
            </a:br>
            <a:r>
              <a:rPr lang="en-US" sz="2200" dirty="0"/>
              <a:t>Or you have an option to enter your credit or debit card information if you are paying on your own.</a:t>
            </a:r>
          </a:p>
          <a:p>
            <a:endParaRPr lang="en-US" sz="2200" dirty="0"/>
          </a:p>
          <a:p>
            <a:r>
              <a:rPr lang="en-US" sz="2200" dirty="0"/>
              <a:t>You won’t need to add a school voucher, gift code, or discount code. </a:t>
            </a:r>
          </a:p>
          <a:p>
            <a:endParaRPr lang="en-US" sz="2200" dirty="0"/>
          </a:p>
          <a:p>
            <a:r>
              <a:rPr lang="en-US" sz="2200" dirty="0"/>
              <a:t>Then, click “SUBMIT PAYMENT.”</a:t>
            </a:r>
          </a:p>
          <a:p>
            <a:endParaRPr lang="en-US" dirty="0"/>
          </a:p>
          <a:p>
            <a:endParaRPr lang="en-US" dirty="0"/>
          </a:p>
        </p:txBody>
      </p:sp>
    </p:spTree>
    <p:extLst>
      <p:ext uri="{BB962C8B-B14F-4D97-AF65-F5344CB8AC3E}">
        <p14:creationId xmlns:p14="http://schemas.microsoft.com/office/powerpoint/2010/main" val="3266754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D3E829-C046-4BEA-BC0A-50FCC76E7773}"/>
              </a:ext>
            </a:extLst>
          </p:cNvPr>
          <p:cNvPicPr>
            <a:picLocks noChangeAspect="1"/>
          </p:cNvPicPr>
          <p:nvPr/>
        </p:nvPicPr>
        <p:blipFill>
          <a:blip r:embed="rId2"/>
          <a:stretch>
            <a:fillRect/>
          </a:stretch>
        </p:blipFill>
        <p:spPr>
          <a:xfrm>
            <a:off x="752840" y="1665027"/>
            <a:ext cx="5643565" cy="4381337"/>
          </a:xfrm>
          <a:prstGeom prst="rect">
            <a:avLst/>
          </a:prstGeom>
        </p:spPr>
      </p:pic>
      <p:sp>
        <p:nvSpPr>
          <p:cNvPr id="8" name="TextBox 7">
            <a:extLst>
              <a:ext uri="{FF2B5EF4-FFF2-40B4-BE49-F238E27FC236}">
                <a16:creationId xmlns:a16="http://schemas.microsoft.com/office/drawing/2014/main" id="{C24F5842-8655-48D4-AA79-21EFB1B3FE03}"/>
              </a:ext>
            </a:extLst>
          </p:cNvPr>
          <p:cNvSpPr txBox="1"/>
          <p:nvPr/>
        </p:nvSpPr>
        <p:spPr>
          <a:xfrm>
            <a:off x="6396405" y="1686643"/>
            <a:ext cx="4730192" cy="3785652"/>
          </a:xfrm>
          <a:prstGeom prst="rect">
            <a:avLst/>
          </a:prstGeom>
          <a:noFill/>
        </p:spPr>
        <p:txBody>
          <a:bodyPr wrap="square" rtlCol="0">
            <a:spAutoFit/>
          </a:bodyPr>
          <a:lstStyle/>
          <a:p>
            <a:r>
              <a:rPr lang="en-US" sz="4800" dirty="0"/>
              <a:t>Log in with your SSO user and password to view your personalized course page. </a:t>
            </a:r>
          </a:p>
        </p:txBody>
      </p:sp>
      <p:sp>
        <p:nvSpPr>
          <p:cNvPr id="11" name="TextBox 10">
            <a:extLst>
              <a:ext uri="{FF2B5EF4-FFF2-40B4-BE49-F238E27FC236}">
                <a16:creationId xmlns:a16="http://schemas.microsoft.com/office/drawing/2014/main" id="{5FA41F59-212E-43BC-87BA-881644DC760A}"/>
              </a:ext>
            </a:extLst>
          </p:cNvPr>
          <p:cNvSpPr txBox="1"/>
          <p:nvPr/>
        </p:nvSpPr>
        <p:spPr>
          <a:xfrm>
            <a:off x="752840" y="917202"/>
            <a:ext cx="10031104" cy="769441"/>
          </a:xfrm>
          <a:prstGeom prst="rect">
            <a:avLst/>
          </a:prstGeom>
          <a:noFill/>
        </p:spPr>
        <p:txBody>
          <a:bodyPr wrap="square" rtlCol="0">
            <a:spAutoFit/>
          </a:bodyPr>
          <a:lstStyle/>
          <a:p>
            <a:r>
              <a:rPr lang="en-US" sz="4400" dirty="0"/>
              <a:t>Go to </a:t>
            </a:r>
            <a:r>
              <a:rPr lang="en-US" sz="4400" dirty="0">
                <a:hlinkClick r:id="rId3"/>
              </a:rPr>
              <a:t>https://navajotech.textbookx.com/</a:t>
            </a:r>
            <a:r>
              <a:rPr lang="en-US" sz="4400" dirty="0"/>
              <a:t>.</a:t>
            </a:r>
          </a:p>
        </p:txBody>
      </p:sp>
    </p:spTree>
    <p:extLst>
      <p:ext uri="{BB962C8B-B14F-4D97-AF65-F5344CB8AC3E}">
        <p14:creationId xmlns:p14="http://schemas.microsoft.com/office/powerpoint/2010/main" val="254445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B545C1E-1460-48C9-8324-0420C989EAF5}"/>
              </a:ext>
            </a:extLst>
          </p:cNvPr>
          <p:cNvPicPr>
            <a:picLocks noGrp="1" noChangeAspect="1"/>
          </p:cNvPicPr>
          <p:nvPr>
            <p:ph sz="half" idx="4294967295"/>
          </p:nvPr>
        </p:nvPicPr>
        <p:blipFill>
          <a:blip r:embed="rId2"/>
          <a:stretch>
            <a:fillRect/>
          </a:stretch>
        </p:blipFill>
        <p:spPr>
          <a:xfrm>
            <a:off x="832514" y="807243"/>
            <a:ext cx="5607947" cy="5225067"/>
          </a:xfrm>
          <a:prstGeom prst="rect">
            <a:avLst/>
          </a:prstGeom>
        </p:spPr>
      </p:pic>
      <p:sp>
        <p:nvSpPr>
          <p:cNvPr id="8" name="TextBox 7">
            <a:extLst>
              <a:ext uri="{FF2B5EF4-FFF2-40B4-BE49-F238E27FC236}">
                <a16:creationId xmlns:a16="http://schemas.microsoft.com/office/drawing/2014/main" id="{EFE19179-6882-4323-A6E2-0285B71252AC}"/>
              </a:ext>
            </a:extLst>
          </p:cNvPr>
          <p:cNvSpPr txBox="1"/>
          <p:nvPr/>
        </p:nvSpPr>
        <p:spPr>
          <a:xfrm>
            <a:off x="6569312" y="807243"/>
            <a:ext cx="4599295" cy="4278094"/>
          </a:xfrm>
          <a:prstGeom prst="rect">
            <a:avLst/>
          </a:prstGeom>
          <a:noFill/>
        </p:spPr>
        <p:txBody>
          <a:bodyPr wrap="square" rtlCol="0">
            <a:spAutoFit/>
          </a:bodyPr>
          <a:lstStyle/>
          <a:p>
            <a:r>
              <a:rPr lang="en-US" sz="3400" dirty="0"/>
              <a:t>Once logged in, you’ll see your personalized “My Courses” page, which lists all of your registered courses for each semester along with all of the textbooks your professors assigned. </a:t>
            </a:r>
          </a:p>
        </p:txBody>
      </p:sp>
    </p:spTree>
    <p:extLst>
      <p:ext uri="{BB962C8B-B14F-4D97-AF65-F5344CB8AC3E}">
        <p14:creationId xmlns:p14="http://schemas.microsoft.com/office/powerpoint/2010/main" val="3266457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B7B0B4-2047-40BB-AD85-DA6F00DFD82A}"/>
              </a:ext>
            </a:extLst>
          </p:cNvPr>
          <p:cNvPicPr>
            <a:picLocks noChangeAspect="1"/>
          </p:cNvPicPr>
          <p:nvPr/>
        </p:nvPicPr>
        <p:blipFill>
          <a:blip r:embed="rId2"/>
          <a:stretch>
            <a:fillRect/>
          </a:stretch>
        </p:blipFill>
        <p:spPr>
          <a:xfrm>
            <a:off x="855318" y="709947"/>
            <a:ext cx="3511965" cy="5382599"/>
          </a:xfrm>
          <a:prstGeom prst="rect">
            <a:avLst/>
          </a:prstGeom>
        </p:spPr>
      </p:pic>
      <p:sp>
        <p:nvSpPr>
          <p:cNvPr id="3" name="TextBox 2">
            <a:extLst>
              <a:ext uri="{FF2B5EF4-FFF2-40B4-BE49-F238E27FC236}">
                <a16:creationId xmlns:a16="http://schemas.microsoft.com/office/drawing/2014/main" id="{F01353AE-5D9B-4481-B04A-DCB6DAD135D3}"/>
              </a:ext>
            </a:extLst>
          </p:cNvPr>
          <p:cNvSpPr txBox="1"/>
          <p:nvPr/>
        </p:nvSpPr>
        <p:spPr>
          <a:xfrm>
            <a:off x="4526318" y="709947"/>
            <a:ext cx="7055892" cy="3539430"/>
          </a:xfrm>
          <a:prstGeom prst="rect">
            <a:avLst/>
          </a:prstGeom>
          <a:noFill/>
        </p:spPr>
        <p:txBody>
          <a:bodyPr wrap="square" rtlCol="0">
            <a:spAutoFit/>
          </a:bodyPr>
          <a:lstStyle/>
          <a:p>
            <a:r>
              <a:rPr lang="en-US" sz="3200" dirty="0"/>
              <a:t>After selecting all the books you want to order, click the cart icon on the top right of the screen and then click “Check Out Now”. Review your order.</a:t>
            </a:r>
          </a:p>
          <a:p>
            <a:r>
              <a:rPr lang="en-US" sz="3200" b="1" dirty="0">
                <a:solidFill>
                  <a:srgbClr val="FF0000"/>
                </a:solidFill>
              </a:rPr>
              <a:t>NOTE: Please double-check on your order of books. You don’t want to order the same book twice. </a:t>
            </a:r>
          </a:p>
        </p:txBody>
      </p:sp>
    </p:spTree>
    <p:extLst>
      <p:ext uri="{BB962C8B-B14F-4D97-AF65-F5344CB8AC3E}">
        <p14:creationId xmlns:p14="http://schemas.microsoft.com/office/powerpoint/2010/main" val="2304822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E9DF13-2452-4854-8309-41A58F01A412}"/>
              </a:ext>
            </a:extLst>
          </p:cNvPr>
          <p:cNvPicPr>
            <a:picLocks noChangeAspect="1"/>
          </p:cNvPicPr>
          <p:nvPr/>
        </p:nvPicPr>
        <p:blipFill>
          <a:blip r:embed="rId2"/>
          <a:stretch>
            <a:fillRect/>
          </a:stretch>
        </p:blipFill>
        <p:spPr>
          <a:xfrm>
            <a:off x="800582" y="851081"/>
            <a:ext cx="5081603" cy="5030480"/>
          </a:xfrm>
          <a:prstGeom prst="rect">
            <a:avLst/>
          </a:prstGeom>
        </p:spPr>
      </p:pic>
      <p:sp>
        <p:nvSpPr>
          <p:cNvPr id="5" name="TextBox 4">
            <a:extLst>
              <a:ext uri="{FF2B5EF4-FFF2-40B4-BE49-F238E27FC236}">
                <a16:creationId xmlns:a16="http://schemas.microsoft.com/office/drawing/2014/main" id="{BFA859FB-08A9-4C2E-B81C-88C666330A65}"/>
              </a:ext>
            </a:extLst>
          </p:cNvPr>
          <p:cNvSpPr txBox="1"/>
          <p:nvPr/>
        </p:nvSpPr>
        <p:spPr>
          <a:xfrm>
            <a:off x="1384245" y="3031680"/>
            <a:ext cx="3493827" cy="26161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a:latin typeface="Arial Narrow" panose="020B0606020202030204" pitchFamily="34" charset="0"/>
              </a:rPr>
              <a:t>PO Box 849 Morgan </a:t>
            </a:r>
            <a:r>
              <a:rPr lang="en-US" sz="1100" dirty="0">
                <a:latin typeface="Arial Narrow" panose="020B0606020202030204" pitchFamily="34" charset="0"/>
              </a:rPr>
              <a:t>Po Box 849 Crownpoint, NM 87313-0849</a:t>
            </a:r>
          </a:p>
        </p:txBody>
      </p:sp>
      <p:sp>
        <p:nvSpPr>
          <p:cNvPr id="7" name="TextBox 6">
            <a:extLst>
              <a:ext uri="{FF2B5EF4-FFF2-40B4-BE49-F238E27FC236}">
                <a16:creationId xmlns:a16="http://schemas.microsoft.com/office/drawing/2014/main" id="{88A1A278-7A0C-42FF-B86F-3FDFA844D500}"/>
              </a:ext>
            </a:extLst>
          </p:cNvPr>
          <p:cNvSpPr txBox="1"/>
          <p:nvPr/>
        </p:nvSpPr>
        <p:spPr>
          <a:xfrm>
            <a:off x="6096000" y="803248"/>
            <a:ext cx="4899547" cy="5016758"/>
          </a:xfrm>
          <a:prstGeom prst="rect">
            <a:avLst/>
          </a:prstGeom>
          <a:noFill/>
        </p:spPr>
        <p:txBody>
          <a:bodyPr wrap="square" rtlCol="0">
            <a:spAutoFit/>
          </a:bodyPr>
          <a:lstStyle/>
          <a:p>
            <a:r>
              <a:rPr lang="en-US" sz="3200" b="1" dirty="0"/>
              <a:t>Select Shipping Address:</a:t>
            </a:r>
          </a:p>
          <a:p>
            <a:r>
              <a:rPr lang="en-US" sz="3600" dirty="0"/>
              <a:t>You can choose to deliver your books at:</a:t>
            </a:r>
          </a:p>
          <a:p>
            <a:pPr marL="571500" indent="-571500">
              <a:buFont typeface="Arial" panose="020B0604020202020204" pitchFamily="34" charset="0"/>
              <a:buChar char="•"/>
            </a:pPr>
            <a:r>
              <a:rPr lang="en-US" sz="3600" dirty="0"/>
              <a:t>Home address</a:t>
            </a:r>
          </a:p>
          <a:p>
            <a:pPr marL="571500" indent="-571500">
              <a:buFont typeface="Arial" panose="020B0604020202020204" pitchFamily="34" charset="0"/>
              <a:buChar char="•"/>
            </a:pPr>
            <a:r>
              <a:rPr lang="en-US" sz="3600" dirty="0"/>
              <a:t>NTU campus address</a:t>
            </a:r>
          </a:p>
          <a:p>
            <a:pPr marL="571500" indent="-571500">
              <a:buFont typeface="Arial" panose="020B0604020202020204" pitchFamily="34" charset="0"/>
              <a:buChar char="•"/>
            </a:pPr>
            <a:r>
              <a:rPr lang="en-US" sz="3600" dirty="0"/>
              <a:t>Add a new address if you would like to deliver to another location.</a:t>
            </a:r>
          </a:p>
        </p:txBody>
      </p:sp>
    </p:spTree>
    <p:extLst>
      <p:ext uri="{BB962C8B-B14F-4D97-AF65-F5344CB8AC3E}">
        <p14:creationId xmlns:p14="http://schemas.microsoft.com/office/powerpoint/2010/main" val="2017822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AD61DB-DEAF-44B0-8BBC-8344DBCF6229}"/>
              </a:ext>
            </a:extLst>
          </p:cNvPr>
          <p:cNvPicPr/>
          <p:nvPr/>
        </p:nvPicPr>
        <p:blipFill rotWithShape="1">
          <a:blip r:embed="rId2"/>
          <a:srcRect l="6160" t="9020" r="35507" b="44176"/>
          <a:stretch/>
        </p:blipFill>
        <p:spPr bwMode="auto">
          <a:xfrm>
            <a:off x="783485" y="891255"/>
            <a:ext cx="9116526" cy="3101279"/>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2104BE15-0796-4629-A291-474176504AAD}"/>
              </a:ext>
            </a:extLst>
          </p:cNvPr>
          <p:cNvSpPr txBox="1"/>
          <p:nvPr/>
        </p:nvSpPr>
        <p:spPr>
          <a:xfrm>
            <a:off x="6977261" y="1476104"/>
            <a:ext cx="1678675" cy="369332"/>
          </a:xfrm>
          <a:prstGeom prst="rect">
            <a:avLst/>
          </a:prstGeom>
          <a:solidFill>
            <a:schemeClr val="bg1"/>
          </a:solidFill>
          <a:ln>
            <a:solidFill>
              <a:schemeClr val="bg1"/>
            </a:solidFill>
          </a:ln>
        </p:spPr>
        <p:txBody>
          <a:bodyPr wrap="square" rtlCol="0">
            <a:spAutoFit/>
          </a:bodyPr>
          <a:lstStyle/>
          <a:p>
            <a:endParaRPr lang="en-US" dirty="0">
              <a:latin typeface="Arial Narrow" panose="020B0606020202030204" pitchFamily="34" charset="0"/>
            </a:endParaRPr>
          </a:p>
        </p:txBody>
      </p:sp>
      <p:sp>
        <p:nvSpPr>
          <p:cNvPr id="4" name="TextBox 3">
            <a:extLst>
              <a:ext uri="{FF2B5EF4-FFF2-40B4-BE49-F238E27FC236}">
                <a16:creationId xmlns:a16="http://schemas.microsoft.com/office/drawing/2014/main" id="{69AF59DC-E59D-43FF-AB45-AAFD34D69155}"/>
              </a:ext>
            </a:extLst>
          </p:cNvPr>
          <p:cNvSpPr txBox="1"/>
          <p:nvPr/>
        </p:nvSpPr>
        <p:spPr>
          <a:xfrm>
            <a:off x="783484" y="4062460"/>
            <a:ext cx="10532215" cy="1754326"/>
          </a:xfrm>
          <a:prstGeom prst="rect">
            <a:avLst/>
          </a:prstGeom>
          <a:noFill/>
        </p:spPr>
        <p:txBody>
          <a:bodyPr wrap="square" rtlCol="0">
            <a:spAutoFit/>
          </a:bodyPr>
          <a:lstStyle/>
          <a:p>
            <a:r>
              <a:rPr lang="en-US" sz="3600" dirty="0"/>
              <a:t>Once you are done selecting a shipping address, it will ask you to enter a phone number and then click “This is a mobile phone” and then click “SAVE.”</a:t>
            </a:r>
          </a:p>
        </p:txBody>
      </p:sp>
    </p:spTree>
    <p:extLst>
      <p:ext uri="{BB962C8B-B14F-4D97-AF65-F5344CB8AC3E}">
        <p14:creationId xmlns:p14="http://schemas.microsoft.com/office/powerpoint/2010/main" val="2531955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A9A3B2-4DBC-4422-94D5-17BC30A6D6F3}"/>
              </a:ext>
            </a:extLst>
          </p:cNvPr>
          <p:cNvPicPr>
            <a:picLocks noChangeAspect="1"/>
          </p:cNvPicPr>
          <p:nvPr/>
        </p:nvPicPr>
        <p:blipFill>
          <a:blip r:embed="rId2"/>
          <a:stretch>
            <a:fillRect/>
          </a:stretch>
        </p:blipFill>
        <p:spPr>
          <a:xfrm>
            <a:off x="947073" y="841365"/>
            <a:ext cx="8819227" cy="5175269"/>
          </a:xfrm>
          <a:prstGeom prst="rect">
            <a:avLst/>
          </a:prstGeom>
        </p:spPr>
      </p:pic>
      <p:sp>
        <p:nvSpPr>
          <p:cNvPr id="3" name="TextBox 2">
            <a:extLst>
              <a:ext uri="{FF2B5EF4-FFF2-40B4-BE49-F238E27FC236}">
                <a16:creationId xmlns:a16="http://schemas.microsoft.com/office/drawing/2014/main" id="{2B75A37D-0ADA-4BDB-B379-E67B4D396549}"/>
              </a:ext>
            </a:extLst>
          </p:cNvPr>
          <p:cNvSpPr txBox="1"/>
          <p:nvPr/>
        </p:nvSpPr>
        <p:spPr>
          <a:xfrm>
            <a:off x="1476522" y="1815955"/>
            <a:ext cx="1253978" cy="338554"/>
          </a:xfrm>
          <a:prstGeom prst="rect">
            <a:avLst/>
          </a:prstGeom>
          <a:solidFill>
            <a:schemeClr val="bg1"/>
          </a:solidFill>
          <a:ln>
            <a:solidFill>
              <a:schemeClr val="bg1"/>
            </a:solidFill>
          </a:ln>
        </p:spPr>
        <p:txBody>
          <a:bodyPr wrap="square" rtlCol="0">
            <a:spAutoFit/>
          </a:bodyPr>
          <a:lstStyle/>
          <a:p>
            <a:pPr algn="r"/>
            <a:r>
              <a:rPr lang="en-US" sz="1600" b="1" dirty="0">
                <a:latin typeface="Arial Narrow" panose="020B0606020202030204" pitchFamily="34" charset="0"/>
              </a:rPr>
              <a:t>Morgan</a:t>
            </a:r>
            <a:endParaRPr lang="en-US" sz="1200" b="1" dirty="0">
              <a:latin typeface="Arial Narrow" panose="020B0606020202030204" pitchFamily="34" charset="0"/>
            </a:endParaRPr>
          </a:p>
        </p:txBody>
      </p:sp>
    </p:spTree>
    <p:extLst>
      <p:ext uri="{BB962C8B-B14F-4D97-AF65-F5344CB8AC3E}">
        <p14:creationId xmlns:p14="http://schemas.microsoft.com/office/powerpoint/2010/main" val="1728423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420FD1-1D8D-4F1A-9517-3E240A82E335}"/>
              </a:ext>
            </a:extLst>
          </p:cNvPr>
          <p:cNvPicPr>
            <a:picLocks noChangeAspect="1"/>
          </p:cNvPicPr>
          <p:nvPr/>
        </p:nvPicPr>
        <p:blipFill>
          <a:blip r:embed="rId2"/>
          <a:stretch>
            <a:fillRect/>
          </a:stretch>
        </p:blipFill>
        <p:spPr>
          <a:xfrm>
            <a:off x="955395" y="885390"/>
            <a:ext cx="5692177" cy="5236010"/>
          </a:xfrm>
          <a:prstGeom prst="rect">
            <a:avLst/>
          </a:prstGeom>
        </p:spPr>
      </p:pic>
      <p:sp>
        <p:nvSpPr>
          <p:cNvPr id="4" name="TextBox 3">
            <a:extLst>
              <a:ext uri="{FF2B5EF4-FFF2-40B4-BE49-F238E27FC236}">
                <a16:creationId xmlns:a16="http://schemas.microsoft.com/office/drawing/2014/main" id="{01D9A164-ED1E-4A1D-AC89-D11F699F7917}"/>
              </a:ext>
            </a:extLst>
          </p:cNvPr>
          <p:cNvSpPr txBox="1"/>
          <p:nvPr/>
        </p:nvSpPr>
        <p:spPr>
          <a:xfrm>
            <a:off x="6515100" y="917816"/>
            <a:ext cx="4851400" cy="5016758"/>
          </a:xfrm>
          <a:prstGeom prst="rect">
            <a:avLst/>
          </a:prstGeom>
          <a:noFill/>
        </p:spPr>
        <p:txBody>
          <a:bodyPr wrap="square" rtlCol="0">
            <a:spAutoFit/>
          </a:bodyPr>
          <a:lstStyle/>
          <a:p>
            <a:r>
              <a:rPr lang="en-US" sz="3200" dirty="0"/>
              <a:t>Select Tax Exemption</a:t>
            </a:r>
          </a:p>
          <a:p>
            <a:r>
              <a:rPr lang="en-US" sz="3200" dirty="0"/>
              <a:t>You will click the box next to “I Certify that…” because:</a:t>
            </a:r>
          </a:p>
          <a:p>
            <a:pPr marL="285750" indent="-285750">
              <a:buFont typeface="Arial" panose="020B0604020202020204" pitchFamily="34" charset="0"/>
              <a:buChar char="•"/>
            </a:pPr>
            <a:r>
              <a:rPr lang="en-US" sz="3200" dirty="0"/>
              <a:t>You are a Full- or Part-Time student enrolled at NTU.</a:t>
            </a:r>
          </a:p>
          <a:p>
            <a:pPr marL="285750" indent="-285750">
              <a:buFont typeface="Arial" panose="020B0604020202020204" pitchFamily="34" charset="0"/>
              <a:buChar char="•"/>
            </a:pPr>
            <a:r>
              <a:rPr lang="en-US" sz="3200" dirty="0"/>
              <a:t>Also, the tax will </a:t>
            </a:r>
            <a:r>
              <a:rPr lang="en-US" sz="3200" b="1" u="sng" dirty="0"/>
              <a:t>NOT </a:t>
            </a:r>
            <a:r>
              <a:rPr lang="en-US" sz="3200" dirty="0"/>
              <a:t>be added to your order purchase!</a:t>
            </a:r>
          </a:p>
          <a:p>
            <a:r>
              <a:rPr lang="en-US" sz="3200" dirty="0"/>
              <a:t>Then click, “CONTINUE.”</a:t>
            </a:r>
          </a:p>
        </p:txBody>
      </p:sp>
      <p:sp>
        <p:nvSpPr>
          <p:cNvPr id="5" name="TextBox 4">
            <a:extLst>
              <a:ext uri="{FF2B5EF4-FFF2-40B4-BE49-F238E27FC236}">
                <a16:creationId xmlns:a16="http://schemas.microsoft.com/office/drawing/2014/main" id="{A4B13080-0180-4052-8B1A-9DED786BE839}"/>
              </a:ext>
            </a:extLst>
          </p:cNvPr>
          <p:cNvSpPr txBox="1"/>
          <p:nvPr/>
        </p:nvSpPr>
        <p:spPr>
          <a:xfrm>
            <a:off x="1079500" y="3073400"/>
            <a:ext cx="1562100" cy="276999"/>
          </a:xfrm>
          <a:prstGeom prst="rect">
            <a:avLst/>
          </a:prstGeom>
          <a:solidFill>
            <a:schemeClr val="bg1"/>
          </a:solidFill>
          <a:ln>
            <a:solidFill>
              <a:schemeClr val="bg1"/>
            </a:solidFill>
          </a:ln>
        </p:spPr>
        <p:txBody>
          <a:bodyPr wrap="square" rtlCol="0">
            <a:spAutoFit/>
          </a:bodyPr>
          <a:lstStyle/>
          <a:p>
            <a:r>
              <a:rPr lang="en-US" sz="1200" dirty="0">
                <a:latin typeface="Arial Narrow" panose="020B0606020202030204" pitchFamily="34" charset="0"/>
              </a:rPr>
              <a:t>Morgan</a:t>
            </a:r>
            <a:endParaRPr lang="en-US" sz="1600" dirty="0">
              <a:latin typeface="Arial Narrow" panose="020B0606020202030204" pitchFamily="34" charset="0"/>
            </a:endParaRPr>
          </a:p>
        </p:txBody>
      </p:sp>
    </p:spTree>
    <p:extLst>
      <p:ext uri="{BB962C8B-B14F-4D97-AF65-F5344CB8AC3E}">
        <p14:creationId xmlns:p14="http://schemas.microsoft.com/office/powerpoint/2010/main" val="3545693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5BF8E0-5814-40AA-AF6C-1473EC30C020}"/>
              </a:ext>
            </a:extLst>
          </p:cNvPr>
          <p:cNvPicPr>
            <a:picLocks noChangeAspect="1"/>
          </p:cNvPicPr>
          <p:nvPr/>
        </p:nvPicPr>
        <p:blipFill rotWithShape="1">
          <a:blip r:embed="rId2"/>
          <a:srcRect b="17127"/>
          <a:stretch/>
        </p:blipFill>
        <p:spPr>
          <a:xfrm>
            <a:off x="647700" y="938466"/>
            <a:ext cx="5245100" cy="4981067"/>
          </a:xfrm>
          <a:prstGeom prst="rect">
            <a:avLst/>
          </a:prstGeom>
        </p:spPr>
      </p:pic>
      <p:pic>
        <p:nvPicPr>
          <p:cNvPr id="3" name="Picture 2">
            <a:extLst>
              <a:ext uri="{FF2B5EF4-FFF2-40B4-BE49-F238E27FC236}">
                <a16:creationId xmlns:a16="http://schemas.microsoft.com/office/drawing/2014/main" id="{08D0B537-70ED-4D8D-BFF1-529CBB53AD69}"/>
              </a:ext>
            </a:extLst>
          </p:cNvPr>
          <p:cNvPicPr/>
          <p:nvPr/>
        </p:nvPicPr>
        <p:blipFill rotWithShape="1">
          <a:blip r:embed="rId3"/>
          <a:srcRect l="15580" t="6229" r="34903" b="15160"/>
          <a:stretch/>
        </p:blipFill>
        <p:spPr bwMode="auto">
          <a:xfrm>
            <a:off x="5766804" y="975230"/>
            <a:ext cx="5777496" cy="46508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17581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198</TotalTime>
  <Words>413</Words>
  <Application>Microsoft Office PowerPoint</Application>
  <PresentationFormat>Widescreen</PresentationFormat>
  <Paragraphs>32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Narrow</vt:lpstr>
      <vt:lpstr>Garamond</vt:lpstr>
      <vt:lpstr>Organic</vt:lpstr>
      <vt:lpstr>How To Order Books ONLINE BOOKSTORE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 Shipping Methods: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Order Books ONLINE BOOKSTORE</dc:title>
  <dc:creator>Kami Morgan</dc:creator>
  <cp:lastModifiedBy>Kami Morgan</cp:lastModifiedBy>
  <cp:revision>19</cp:revision>
  <dcterms:created xsi:type="dcterms:W3CDTF">2022-01-19T21:39:12Z</dcterms:created>
  <dcterms:modified xsi:type="dcterms:W3CDTF">2022-01-20T00:58:01Z</dcterms:modified>
</cp:coreProperties>
</file>