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2" r:id="rId4"/>
    <p:sldId id="273" r:id="rId5"/>
    <p:sldId id="271" r:id="rId6"/>
    <p:sldId id="259" r:id="rId7"/>
    <p:sldId id="269" r:id="rId8"/>
    <p:sldId id="260" r:id="rId9"/>
    <p:sldId id="261" r:id="rId10"/>
    <p:sldId id="262" r:id="rId11"/>
    <p:sldId id="263" r:id="rId12"/>
    <p:sldId id="264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student orientation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Team </a:t>
            </a:r>
            <a:r>
              <a:rPr lang="en-US" dirty="0" err="1" smtClean="0"/>
              <a:t>ntu</a:t>
            </a:r>
            <a:r>
              <a:rPr lang="en-US" dirty="0"/>
              <a:t> </a:t>
            </a:r>
            <a:r>
              <a:rPr lang="en-US" dirty="0" smtClean="0"/>
              <a:t>welcomes you to spring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83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expect from our students?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59" y="685800"/>
            <a:ext cx="5371494" cy="46894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Interacting</a:t>
            </a:r>
          </a:p>
          <a:p>
            <a:r>
              <a:rPr lang="en-US" dirty="0" smtClean="0"/>
              <a:t>commitment</a:t>
            </a:r>
            <a:endParaRPr lang="en-US" dirty="0" smtClean="0"/>
          </a:p>
          <a:p>
            <a:r>
              <a:rPr lang="en-US" dirty="0" smtClean="0"/>
              <a:t>Self discipline</a:t>
            </a:r>
            <a:endParaRPr lang="en-US" dirty="0" smtClean="0"/>
          </a:p>
          <a:p>
            <a:r>
              <a:rPr lang="en-US" dirty="0" smtClean="0"/>
              <a:t>Embracing your identity</a:t>
            </a:r>
          </a:p>
        </p:txBody>
      </p:sp>
    </p:spTree>
    <p:extLst>
      <p:ext uri="{BB962C8B-B14F-4D97-AF65-F5344CB8AC3E}">
        <p14:creationId xmlns:p14="http://schemas.microsoft.com/office/powerpoint/2010/main" val="1751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they expect from us?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3" b="26053"/>
          <a:stretch>
            <a:fillRect/>
          </a:stretch>
        </p:blipFill>
        <p:spPr>
          <a:xfrm>
            <a:off x="685780" y="494211"/>
            <a:ext cx="10392513" cy="319490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Students expect us to listen, guide and assist them to complete their academi</a:t>
            </a:r>
            <a:r>
              <a:rPr lang="en-US" sz="2400" dirty="0" smtClean="0"/>
              <a:t>c journey.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2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8207" y="790582"/>
            <a:ext cx="3816573" cy="1288025"/>
          </a:xfrm>
        </p:spPr>
        <p:txBody>
          <a:bodyPr/>
          <a:lstStyle/>
          <a:p>
            <a:r>
              <a:rPr lang="en-US" dirty="0" smtClean="0"/>
              <a:t>Plan for the best outcome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05428" y="2252244"/>
            <a:ext cx="4182129" cy="14389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Adapting</a:t>
            </a:r>
          </a:p>
          <a:p>
            <a:r>
              <a:rPr lang="en-US" sz="3200" dirty="0" smtClean="0"/>
              <a:t>Transitioning 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38" y="191591"/>
            <a:ext cx="1516273" cy="2780146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69" y="191591"/>
            <a:ext cx="1835033" cy="227071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60" y="247616"/>
            <a:ext cx="2434893" cy="2373958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63" y="2750951"/>
            <a:ext cx="2457990" cy="2414259"/>
          </a:xfrm>
          <a:prstGeom prst="rect">
            <a:avLst/>
          </a:prstGeom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1234643" y="3536184"/>
            <a:ext cx="4126861" cy="2665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Self actualization</a:t>
            </a:r>
          </a:p>
          <a:p>
            <a:r>
              <a:rPr lang="en-US" sz="2800" dirty="0" smtClean="0"/>
              <a:t>Self discipline</a:t>
            </a:r>
          </a:p>
          <a:p>
            <a:r>
              <a:rPr lang="en-US" sz="2800" dirty="0" smtClean="0"/>
              <a:t>Career planning</a:t>
            </a:r>
            <a:endParaRPr lang="en-US" sz="2800" dirty="0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724743" y="3536184"/>
            <a:ext cx="3828931" cy="10694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Personal growth</a:t>
            </a:r>
          </a:p>
          <a:p>
            <a:r>
              <a:rPr lang="en-US" sz="3600" dirty="0" smtClean="0"/>
              <a:t>Professional growth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605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2332" y="105033"/>
            <a:ext cx="10394706" cy="1151965"/>
          </a:xfrm>
        </p:spPr>
        <p:txBody>
          <a:bodyPr/>
          <a:lstStyle/>
          <a:p>
            <a:r>
              <a:rPr lang="en-US" dirty="0" smtClean="0"/>
              <a:t>Student success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4493" y="1269171"/>
            <a:ext cx="3310128" cy="576262"/>
          </a:xfrm>
        </p:spPr>
        <p:txBody>
          <a:bodyPr/>
          <a:lstStyle/>
          <a:p>
            <a:r>
              <a:rPr lang="en-US" sz="3600" dirty="0" smtClean="0"/>
              <a:t>directions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>
          <a:xfrm>
            <a:off x="599305" y="1865275"/>
            <a:ext cx="3310128" cy="365819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Outreach to students</a:t>
            </a:r>
            <a:endParaRPr lang="en-US" sz="48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234621" y="1269356"/>
            <a:ext cx="3310128" cy="576262"/>
          </a:xfrm>
        </p:spPr>
        <p:txBody>
          <a:bodyPr/>
          <a:lstStyle/>
          <a:p>
            <a:r>
              <a:rPr lang="en-US" sz="4000" dirty="0" smtClean="0"/>
              <a:t>guidance</a:t>
            </a:r>
            <a:endParaRPr lang="en-US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6"/>
          </p:nvPr>
        </p:nvSpPr>
        <p:spPr>
          <a:xfrm>
            <a:off x="4234621" y="1865275"/>
            <a:ext cx="3310128" cy="365819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Academic advisors</a:t>
            </a:r>
          </a:p>
          <a:p>
            <a:r>
              <a:rPr lang="en-US" sz="3200" dirty="0" err="1" smtClean="0"/>
              <a:t>Ntu</a:t>
            </a:r>
            <a:r>
              <a:rPr lang="en-US" sz="3200" dirty="0" smtClean="0"/>
              <a:t> faculty </a:t>
            </a:r>
          </a:p>
          <a:p>
            <a:r>
              <a:rPr lang="en-US" sz="3200" dirty="0" smtClean="0"/>
              <a:t>Financial aid</a:t>
            </a:r>
          </a:p>
          <a:p>
            <a:r>
              <a:rPr lang="en-US" sz="3200" dirty="0" smtClean="0"/>
              <a:t>Social media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770380" y="1269171"/>
            <a:ext cx="3310128" cy="576262"/>
          </a:xfrm>
        </p:spPr>
        <p:txBody>
          <a:bodyPr/>
          <a:lstStyle/>
          <a:p>
            <a:r>
              <a:rPr lang="en-US" sz="4000" dirty="0" smtClean="0"/>
              <a:t>support</a:t>
            </a:r>
            <a:endParaRPr lang="en-US" sz="4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7"/>
          </p:nvPr>
        </p:nvSpPr>
        <p:spPr>
          <a:xfrm>
            <a:off x="7770380" y="1865274"/>
            <a:ext cx="3310128" cy="3658195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Covid</a:t>
            </a:r>
            <a:r>
              <a:rPr lang="en-US" sz="1800" dirty="0" smtClean="0"/>
              <a:t> 19</a:t>
            </a:r>
          </a:p>
          <a:p>
            <a:r>
              <a:rPr lang="en-US" sz="1800" dirty="0" smtClean="0"/>
              <a:t>Online learning experiences</a:t>
            </a:r>
          </a:p>
          <a:p>
            <a:r>
              <a:rPr lang="en-US" sz="1800" dirty="0" smtClean="0"/>
              <a:t>Moodle training student/staff</a:t>
            </a:r>
          </a:p>
          <a:p>
            <a:r>
              <a:rPr lang="en-US" sz="1800" dirty="0" smtClean="0"/>
              <a:t>Library resources</a:t>
            </a:r>
          </a:p>
          <a:p>
            <a:r>
              <a:rPr lang="en-US" sz="1800" dirty="0" smtClean="0"/>
              <a:t>Cengage training</a:t>
            </a:r>
          </a:p>
          <a:p>
            <a:r>
              <a:rPr lang="en-US" sz="1800" dirty="0" smtClean="0"/>
              <a:t>Student services- counseling/</a:t>
            </a:r>
            <a:r>
              <a:rPr lang="en-US" sz="1800" dirty="0" err="1" smtClean="0"/>
              <a:t>accomodations</a:t>
            </a:r>
            <a:endParaRPr lang="en-US" sz="1800" dirty="0" smtClean="0"/>
          </a:p>
          <a:p>
            <a:r>
              <a:rPr lang="en-US" sz="1800" dirty="0" smtClean="0"/>
              <a:t>Student life</a:t>
            </a:r>
          </a:p>
          <a:p>
            <a:endParaRPr lang="en-US" sz="18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274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 smtClean="0"/>
              <a:t>have</a:t>
            </a:r>
            <a:r>
              <a:rPr lang="en-US" dirty="0" smtClean="0"/>
              <a:t> </a:t>
            </a:r>
            <a:r>
              <a:rPr lang="en-US" dirty="0" smtClean="0"/>
              <a:t>a great </a:t>
            </a:r>
            <a:r>
              <a:rPr lang="en-US" dirty="0" smtClean="0"/>
              <a:t>semester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questions</a:t>
            </a:r>
            <a:endParaRPr lang="en-US" dirty="0" smtClean="0"/>
          </a:p>
          <a:p>
            <a:r>
              <a:rPr lang="en-US" dirty="0" smtClean="0"/>
              <a:t>Concerns</a:t>
            </a:r>
          </a:p>
          <a:p>
            <a:r>
              <a:rPr lang="en-US" dirty="0" smtClean="0"/>
              <a:t>Complaints</a:t>
            </a:r>
            <a:r>
              <a:rPr lang="en-US" dirty="0" smtClean="0"/>
              <a:t>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2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Skyhawk family!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31" y="2063750"/>
            <a:ext cx="3121075" cy="3311525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/>
            <a:r>
              <a:rPr lang="en-US" sz="4000" dirty="0" smtClean="0"/>
              <a:t>meet the advisors</a:t>
            </a:r>
          </a:p>
          <a:p>
            <a:pPr marL="342900" indent="-342900"/>
            <a:r>
              <a:rPr lang="en-US" sz="4000" dirty="0" smtClean="0"/>
              <a:t>Advisors?</a:t>
            </a:r>
          </a:p>
          <a:p>
            <a:pPr marL="800100" lvl="1" indent="-342900"/>
            <a:r>
              <a:rPr lang="en-US" sz="3600" dirty="0" smtClean="0"/>
              <a:t>Academic </a:t>
            </a:r>
          </a:p>
          <a:p>
            <a:pPr marL="800100" lvl="1" indent="-342900"/>
            <a:r>
              <a:rPr lang="en-US" sz="3600" dirty="0" smtClean="0"/>
              <a:t>program</a:t>
            </a:r>
            <a:endParaRPr lang="en-US" sz="32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76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campus advisors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12343"/>
            <a:ext cx="5087938" cy="321433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Leslie Tsosie, academic advisor</a:t>
            </a:r>
          </a:p>
          <a:p>
            <a:r>
              <a:rPr lang="en-US" sz="2800" dirty="0" err="1" smtClean="0"/>
              <a:t>Sherietta</a:t>
            </a:r>
            <a:r>
              <a:rPr lang="en-US" sz="2800" dirty="0" smtClean="0"/>
              <a:t> Martinez-brown, first year experience career &amp; academic advisor</a:t>
            </a:r>
          </a:p>
          <a:p>
            <a:r>
              <a:rPr lang="en-US" sz="2800" dirty="0" smtClean="0"/>
              <a:t>Kyle </a:t>
            </a:r>
            <a:r>
              <a:rPr lang="en-US" sz="2800" dirty="0" err="1" smtClean="0"/>
              <a:t>arviso</a:t>
            </a:r>
            <a:r>
              <a:rPr lang="en-US" sz="2800" dirty="0" smtClean="0"/>
              <a:t>, academic advisor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506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site advisors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Chinle</a:t>
            </a:r>
            <a:r>
              <a:rPr lang="en-US" sz="2400" dirty="0" smtClean="0"/>
              <a:t> &amp; </a:t>
            </a:r>
            <a:r>
              <a:rPr lang="en-US" sz="2400" dirty="0" err="1" smtClean="0"/>
              <a:t>teec</a:t>
            </a:r>
            <a:r>
              <a:rPr lang="en-US" sz="2400" dirty="0" smtClean="0"/>
              <a:t> </a:t>
            </a:r>
            <a:r>
              <a:rPr lang="en-US" sz="2400" dirty="0" err="1" smtClean="0"/>
              <a:t>nos</a:t>
            </a:r>
            <a:r>
              <a:rPr lang="en-US" sz="2400" dirty="0" smtClean="0"/>
              <a:t> </a:t>
            </a:r>
            <a:r>
              <a:rPr lang="en-US" sz="2400" dirty="0" err="1" smtClean="0"/>
              <a:t>pos</a:t>
            </a:r>
            <a:r>
              <a:rPr lang="en-US" sz="2400" dirty="0" smtClean="0"/>
              <a:t> site: Valencia Begay, Academic Counselor and </a:t>
            </a:r>
            <a:r>
              <a:rPr lang="en-US" sz="2400" dirty="0" err="1" smtClean="0"/>
              <a:t>danielita</a:t>
            </a:r>
            <a:r>
              <a:rPr lang="en-US" sz="2400" dirty="0" smtClean="0"/>
              <a:t> </a:t>
            </a:r>
            <a:r>
              <a:rPr lang="en-US" sz="2400" dirty="0" err="1" smtClean="0"/>
              <a:t>haskey</a:t>
            </a:r>
            <a:r>
              <a:rPr lang="en-US" sz="2400" dirty="0" smtClean="0"/>
              <a:t>, academic advisor</a:t>
            </a:r>
          </a:p>
          <a:p>
            <a:r>
              <a:rPr lang="en-US" sz="2400" dirty="0" smtClean="0"/>
              <a:t>Zuni site: </a:t>
            </a:r>
            <a:r>
              <a:rPr lang="en-US" sz="2400" dirty="0" err="1" smtClean="0"/>
              <a:t>bobbie</a:t>
            </a:r>
            <a:r>
              <a:rPr lang="en-US" sz="2400" dirty="0" smtClean="0"/>
              <a:t> shack, director  of student services</a:t>
            </a:r>
          </a:p>
          <a:p>
            <a:r>
              <a:rPr lang="en-US" sz="2400" dirty="0" smtClean="0"/>
              <a:t>Bond Wilson site: dr. </a:t>
            </a:r>
            <a:r>
              <a:rPr lang="en-US" sz="2400" dirty="0" err="1" smtClean="0"/>
              <a:t>vangee</a:t>
            </a:r>
            <a:r>
              <a:rPr lang="en-US" sz="2400" dirty="0" smtClean="0"/>
              <a:t> </a:t>
            </a:r>
            <a:r>
              <a:rPr lang="en-US" sz="2400" dirty="0" err="1" smtClean="0"/>
              <a:t>nez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00" b="62126"/>
          <a:stretch/>
        </p:blipFill>
        <p:spPr>
          <a:xfrm>
            <a:off x="7067869" y="2063751"/>
            <a:ext cx="2816360" cy="2909700"/>
          </a:xfrm>
        </p:spPr>
      </p:pic>
    </p:spTree>
    <p:extLst>
      <p:ext uri="{BB962C8B-B14F-4D97-AF65-F5344CB8AC3E}">
        <p14:creationId xmlns:p14="http://schemas.microsoft.com/office/powerpoint/2010/main" val="375890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Academic advisor</a:t>
            </a:r>
            <a:endParaRPr lang="en-US" sz="6600" dirty="0"/>
          </a:p>
        </p:txBody>
      </p:sp>
      <p:pic>
        <p:nvPicPr>
          <p:cNvPr id="5" name="Content Placeholder 4" descr="Assessing Creativity in &lt;strong&gt;Academic&lt;/strong&gt; &lt;strong&gt;Advising&lt;/strong&gt; – technobabble51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1301573"/>
            <a:ext cx="6034087" cy="34579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“Key contributor to student success”</a:t>
            </a:r>
          </a:p>
          <a:p>
            <a:r>
              <a:rPr lang="en-US" sz="2000" dirty="0" smtClean="0"/>
              <a:t>“Attend to student academic inquiries”</a:t>
            </a:r>
          </a:p>
          <a:p>
            <a:r>
              <a:rPr lang="en-US" sz="2000" dirty="0" smtClean="0"/>
              <a:t>“advises and assists students in the development of academic plans and class schedules”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89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objective</a:t>
            </a:r>
            <a:endParaRPr lang="en-US" sz="7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53" y="797568"/>
            <a:ext cx="6067168" cy="382296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Provide</a:t>
            </a:r>
          </a:p>
          <a:p>
            <a:r>
              <a:rPr lang="en-US" sz="4800" dirty="0" smtClean="0"/>
              <a:t>support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74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support?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1" y="1837765"/>
            <a:ext cx="9496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HELP STUDENTS FEEL WELCOME TO OUR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ENCOURAGE STUDENTS TO EXPLORE OUR SERVICES &amp;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ENCOURAGE STAFF &amp; FACULTY TO HELP STUDENTS IDENTIFY HOW TO ADAPT TO OUR NTU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R’S OF SUCCESS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0" y="2063749"/>
            <a:ext cx="11082683" cy="33732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RELATIONSHIPS- Surround ourselves w/respect </a:t>
            </a:r>
            <a:endParaRPr lang="en-US" dirty="0" smtClean="0"/>
          </a:p>
          <a:p>
            <a:r>
              <a:rPr lang="en-US" dirty="0" smtClean="0"/>
              <a:t>Resources- </a:t>
            </a:r>
            <a:r>
              <a:rPr lang="en-US" dirty="0" smtClean="0">
                <a:sym typeface="Wingdings" panose="05000000000000000000" pitchFamily="2" charset="2"/>
              </a:rPr>
              <a:t>increase </a:t>
            </a:r>
            <a:r>
              <a:rPr lang="en-US" dirty="0" smtClean="0">
                <a:sym typeface="Wingdings" panose="05000000000000000000" pitchFamily="2" charset="2"/>
              </a:rPr>
              <a:t>progress &amp; connections</a:t>
            </a:r>
            <a:endParaRPr lang="en-US" dirty="0" smtClean="0"/>
          </a:p>
          <a:p>
            <a:r>
              <a:rPr lang="en-US" dirty="0" smtClean="0"/>
              <a:t>RELEVANCE- evaluate </a:t>
            </a:r>
            <a:r>
              <a:rPr lang="en-US" dirty="0" smtClean="0"/>
              <a:t>experiences</a:t>
            </a:r>
            <a:endParaRPr lang="en-US" dirty="0" smtClean="0"/>
          </a:p>
          <a:p>
            <a:r>
              <a:rPr lang="en-US" dirty="0" smtClean="0"/>
              <a:t>RAINBOWS- give </a:t>
            </a:r>
            <a:r>
              <a:rPr lang="en-US" dirty="0" smtClean="0"/>
              <a:t>voice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Reflection- frequency  what, how and who we do it for</a:t>
            </a:r>
            <a:endParaRPr lang="en-US" dirty="0" smtClean="0"/>
          </a:p>
          <a:p>
            <a:r>
              <a:rPr lang="en-US" dirty="0" smtClean="0"/>
              <a:t>RESPONSIBILITY- </a:t>
            </a:r>
            <a:r>
              <a:rPr lang="en-US" dirty="0" smtClean="0"/>
              <a:t>ownership of success</a:t>
            </a:r>
            <a:endParaRPr lang="en-US" dirty="0" smtClean="0"/>
          </a:p>
          <a:p>
            <a:r>
              <a:rPr lang="en-US" dirty="0" smtClean="0"/>
              <a:t>RESILIENCE-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retention </a:t>
            </a:r>
            <a:r>
              <a:rPr lang="en-US" sz="2400" dirty="0" err="1" smtClean="0">
                <a:sym typeface="Wingdings" panose="05000000000000000000" pitchFamily="2" charset="2"/>
              </a:rPr>
              <a:t>graduationcareer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is our number one institutional resource?</a:t>
            </a:r>
            <a:endParaRPr lang="en-US" sz="4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6018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S t u d e n t 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3917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5568</TotalTime>
  <Words>309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Impact</vt:lpstr>
      <vt:lpstr>Wingdings</vt:lpstr>
      <vt:lpstr>Main Event</vt:lpstr>
      <vt:lpstr>New student orientation</vt:lpstr>
      <vt:lpstr>Welcome to the Skyhawk family!</vt:lpstr>
      <vt:lpstr>Main campus advisors</vt:lpstr>
      <vt:lpstr>Instructional site advisors</vt:lpstr>
      <vt:lpstr>Academic advisor</vt:lpstr>
      <vt:lpstr>objective</vt:lpstr>
      <vt:lpstr>What kind of support?</vt:lpstr>
      <vt:lpstr>7 R’S OF SUCCESS</vt:lpstr>
      <vt:lpstr>What is our number one institutional resource?</vt:lpstr>
      <vt:lpstr>What do we expect from our students?</vt:lpstr>
      <vt:lpstr>What do they expect from us?</vt:lpstr>
      <vt:lpstr>Plan for the best outcome</vt:lpstr>
      <vt:lpstr>Student success</vt:lpstr>
      <vt:lpstr>Let’s have a great semester!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TaAhwo ajit’eego t’eiya la’ ji’ dooliil</dc:title>
  <dc:creator>Sheritta Brown</dc:creator>
  <cp:lastModifiedBy>ntu</cp:lastModifiedBy>
  <cp:revision>23</cp:revision>
  <dcterms:created xsi:type="dcterms:W3CDTF">2020-12-21T19:28:12Z</dcterms:created>
  <dcterms:modified xsi:type="dcterms:W3CDTF">2021-01-21T06:07:28Z</dcterms:modified>
</cp:coreProperties>
</file>