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76" r:id="rId4"/>
    <p:sldId id="277" r:id="rId5"/>
    <p:sldId id="279" r:id="rId6"/>
    <p:sldId id="274" r:id="rId7"/>
    <p:sldId id="257" r:id="rId8"/>
    <p:sldId id="260" r:id="rId9"/>
    <p:sldId id="259" r:id="rId10"/>
    <p:sldId id="258" r:id="rId11"/>
    <p:sldId id="261" r:id="rId12"/>
    <p:sldId id="262" r:id="rId13"/>
    <p:sldId id="264" r:id="rId14"/>
    <p:sldId id="273" r:id="rId15"/>
    <p:sldId id="265" r:id="rId16"/>
    <p:sldId id="266" r:id="rId17"/>
    <p:sldId id="278" r:id="rId18"/>
    <p:sldId id="269" r:id="rId19"/>
    <p:sldId id="272" r:id="rId20"/>
    <p:sldId id="268" r:id="rId21"/>
    <p:sldId id="267" r:id="rId22"/>
    <p:sldId id="270" r:id="rId23"/>
    <p:sldId id="271" r:id="rId24"/>
    <p:sldId id="26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FERPA &amp; NTU Policies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Presented By</a:t>
            </a:r>
          </a:p>
          <a:p>
            <a:r>
              <a:rPr lang="en-US" dirty="0" smtClean="0"/>
              <a:t>Dr. Delores Becenti</a:t>
            </a:r>
          </a:p>
          <a:p>
            <a:r>
              <a:rPr lang="en-US" dirty="0" smtClean="0"/>
              <a:t>Director of Enrollment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667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If a student does not wish to have this information </a:t>
            </a:r>
            <a:r>
              <a:rPr lang="en-US" sz="3600" b="1" dirty="0" smtClean="0"/>
              <a:t>released</a:t>
            </a:r>
            <a:r>
              <a:rPr lang="en-US" sz="3600" dirty="0" smtClean="0"/>
              <a:t>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request for </a:t>
            </a:r>
            <a:r>
              <a:rPr lang="en-US" b="1" dirty="0"/>
              <a:t>non-disclosure of directory information must be submitted </a:t>
            </a:r>
            <a:r>
              <a:rPr lang="en-US" dirty="0"/>
              <a:t>in writing to the Admissions/Registrar’s Office. 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request must be submitted by the student </a:t>
            </a:r>
            <a:r>
              <a:rPr lang="en-US" b="1" dirty="0"/>
              <a:t>within the first two weeks of their first </a:t>
            </a:r>
            <a:r>
              <a:rPr lang="en-US" b="1" dirty="0" smtClean="0"/>
              <a:t>semester. </a:t>
            </a:r>
          </a:p>
          <a:p>
            <a:r>
              <a:rPr lang="en-US" dirty="0" smtClean="0"/>
              <a:t>Valid </a:t>
            </a:r>
            <a:r>
              <a:rPr lang="en-US" dirty="0"/>
              <a:t>until the student withdraws their request for non-disclosure by providing written authorization for the release of that information.</a:t>
            </a:r>
          </a:p>
        </p:txBody>
      </p:sp>
    </p:spTree>
    <p:extLst>
      <p:ext uri="{BB962C8B-B14F-4D97-AF65-F5344CB8AC3E}">
        <p14:creationId xmlns:p14="http://schemas.microsoft.com/office/powerpoint/2010/main" val="1056528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197650"/>
          </a:xfrm>
        </p:spPr>
        <p:txBody>
          <a:bodyPr>
            <a:normAutofit/>
          </a:bodyPr>
          <a:lstStyle/>
          <a:p>
            <a:r>
              <a:rPr lang="en-US" sz="3600" b="1" dirty="0"/>
              <a:t>Students have the right to examine their official file</a:t>
            </a:r>
            <a:r>
              <a:rPr lang="en-US" sz="360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Requests to examine student records should be </a:t>
            </a:r>
            <a:r>
              <a:rPr lang="en-US" b="1" dirty="0"/>
              <a:t>scheduled</a:t>
            </a:r>
            <a:r>
              <a:rPr lang="en-US" dirty="0"/>
              <a:t> in advance with, and performed under, the supervision of the </a:t>
            </a:r>
            <a:r>
              <a:rPr lang="en-US" b="1" dirty="0"/>
              <a:t>Registrar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student must </a:t>
            </a:r>
            <a:r>
              <a:rPr lang="en-US" b="1" dirty="0"/>
              <a:t>submit a written request to the Registrar </a:t>
            </a:r>
            <a:r>
              <a:rPr lang="en-US" dirty="0"/>
              <a:t>requesting the documents to be reviewed and indicating which documents are to be </a:t>
            </a:r>
            <a:r>
              <a:rPr lang="en-US" dirty="0" smtClean="0"/>
              <a:t>reviewed</a:t>
            </a:r>
          </a:p>
          <a:p>
            <a:r>
              <a:rPr lang="en-US" dirty="0" smtClean="0"/>
              <a:t>Students </a:t>
            </a:r>
            <a:r>
              <a:rPr lang="en-US" dirty="0"/>
              <a:t>may submit a written request to the Registrar to </a:t>
            </a:r>
            <a:r>
              <a:rPr lang="en-US" b="1" dirty="0"/>
              <a:t>amend</a:t>
            </a:r>
            <a:r>
              <a:rPr lang="en-US" dirty="0"/>
              <a:t> a record that is believed to be inaccurate or misleading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87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Filing a Complaint for FERPA Violation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FERPA complaint: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 Be </a:t>
            </a:r>
            <a:r>
              <a:rPr lang="en-US" dirty="0"/>
              <a:t>in </a:t>
            </a:r>
            <a:r>
              <a:rPr lang="en-US" b="1" dirty="0"/>
              <a:t>writing</a:t>
            </a:r>
            <a:r>
              <a:rPr lang="en-US" dirty="0"/>
              <a:t> and must </a:t>
            </a:r>
            <a:r>
              <a:rPr lang="en-US" b="1" dirty="0"/>
              <a:t>contain specific allegations </a:t>
            </a:r>
            <a:r>
              <a:rPr lang="en-US" dirty="0"/>
              <a:t>of fact giving reasonable cause to believe that a </a:t>
            </a:r>
            <a:r>
              <a:rPr lang="en-US" b="1" dirty="0"/>
              <a:t>FERPA violation </a:t>
            </a:r>
            <a:r>
              <a:rPr lang="en-US" dirty="0"/>
              <a:t>has occurred</a:t>
            </a:r>
            <a:r>
              <a:rPr lang="en-US" dirty="0" smtClean="0"/>
              <a:t>; AND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b="1" dirty="0"/>
              <a:t>Filed within 180 days </a:t>
            </a:r>
            <a:r>
              <a:rPr lang="en-US" dirty="0"/>
              <a:t>of the alleged violation or within 180 days after the complainant knew or should have known about the </a:t>
            </a:r>
            <a:r>
              <a:rPr lang="en-US" dirty="0" smtClean="0"/>
              <a:t>violation.</a:t>
            </a:r>
          </a:p>
          <a:p>
            <a:pPr marL="0" indent="0">
              <a:buNone/>
            </a:pPr>
            <a:r>
              <a:rPr lang="en-US" dirty="0" smtClean="0"/>
              <a:t>	NOTE:  If under the age of 17 - </a:t>
            </a:r>
            <a:r>
              <a:rPr lang="en-US" dirty="0"/>
              <a:t>filed by the parent of </a:t>
            </a:r>
            <a:r>
              <a:rPr lang="en-US" dirty="0" smtClean="0"/>
              <a:t>the student.  </a:t>
            </a:r>
          </a:p>
        </p:txBody>
      </p:sp>
    </p:spTree>
    <p:extLst>
      <p:ext uri="{BB962C8B-B14F-4D97-AF65-F5344CB8AC3E}">
        <p14:creationId xmlns:p14="http://schemas.microsoft.com/office/powerpoint/2010/main" val="1013237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to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Students have the right to file complaints with the Family Policy Compliance Office of the U.S. Department of Education concerning any </a:t>
            </a:r>
            <a:r>
              <a:rPr lang="en-US" u="sng" dirty="0"/>
              <a:t>alleged failures by NTU to comply with FERPA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/>
              <a:t>U.S. Department of Education</a:t>
            </a:r>
          </a:p>
          <a:p>
            <a:pPr marL="0" indent="0" algn="ctr">
              <a:buNone/>
            </a:pPr>
            <a:r>
              <a:rPr lang="en-US" dirty="0" smtClean="0"/>
              <a:t>Student </a:t>
            </a:r>
            <a:r>
              <a:rPr lang="en-US" dirty="0"/>
              <a:t>Privacy Policy Office</a:t>
            </a:r>
          </a:p>
          <a:p>
            <a:pPr marL="0" indent="0" algn="ctr">
              <a:buNone/>
            </a:pPr>
            <a:r>
              <a:rPr lang="en-US" dirty="0" smtClean="0"/>
              <a:t>400 </a:t>
            </a:r>
            <a:r>
              <a:rPr lang="en-US" dirty="0"/>
              <a:t>Maryland Ave, SW</a:t>
            </a:r>
          </a:p>
          <a:p>
            <a:pPr marL="0" indent="0" algn="ctr">
              <a:buNone/>
            </a:pPr>
            <a:r>
              <a:rPr lang="en-US" dirty="0" smtClean="0"/>
              <a:t>Washington</a:t>
            </a:r>
            <a:r>
              <a:rPr lang="en-US" dirty="0"/>
              <a:t>, DC </a:t>
            </a:r>
            <a:r>
              <a:rPr lang="en-US" dirty="0" smtClean="0"/>
              <a:t>20202-8520</a:t>
            </a:r>
          </a:p>
        </p:txBody>
      </p:sp>
    </p:spTree>
    <p:extLst>
      <p:ext uri="{BB962C8B-B14F-4D97-AF65-F5344CB8AC3E}">
        <p14:creationId xmlns:p14="http://schemas.microsoft.com/office/powerpoint/2010/main" val="1730373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NTU Catalog Provides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798617"/>
            <a:ext cx="9601196" cy="342823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Descriptions </a:t>
            </a:r>
            <a:r>
              <a:rPr lang="en-US" sz="2800" b="1" dirty="0"/>
              <a:t>of courses and programs </a:t>
            </a:r>
            <a:r>
              <a:rPr lang="en-US" sz="2800" dirty="0"/>
              <a:t>that will guide you toward earning the certificate or degree you want to </a:t>
            </a:r>
            <a:r>
              <a:rPr lang="en-US" sz="2800" dirty="0" smtClean="0"/>
              <a:t>earn. </a:t>
            </a:r>
          </a:p>
          <a:p>
            <a:r>
              <a:rPr lang="en-US" sz="2800" dirty="0" smtClean="0"/>
              <a:t>Provides </a:t>
            </a:r>
            <a:r>
              <a:rPr lang="en-US" sz="2800" b="1" dirty="0" smtClean="0"/>
              <a:t>admission, registration, financial aid, and academic policies</a:t>
            </a:r>
          </a:p>
          <a:p>
            <a:r>
              <a:rPr lang="en-US" sz="2800" dirty="0" smtClean="0"/>
              <a:t>Provides </a:t>
            </a:r>
            <a:r>
              <a:rPr lang="en-US" sz="2800" b="1" dirty="0" smtClean="0"/>
              <a:t>calendar, staff/faculty information and credentials</a:t>
            </a:r>
            <a:r>
              <a:rPr lang="en-US" sz="2800" dirty="0" smtClean="0"/>
              <a:t>.</a:t>
            </a:r>
          </a:p>
          <a:p>
            <a:r>
              <a:rPr lang="en-US" sz="2800" b="1" dirty="0" smtClean="0"/>
              <a:t>Tuition and fees</a:t>
            </a:r>
            <a:r>
              <a:rPr lang="en-US" sz="28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90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NTU Academic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2390678"/>
            <a:ext cx="10464800" cy="331893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/>
              <a:t>Academic Integrity </a:t>
            </a:r>
            <a:r>
              <a:rPr lang="en-US" sz="2800" dirty="0" smtClean="0"/>
              <a:t>– </a:t>
            </a:r>
            <a:r>
              <a:rPr lang="en-US" sz="2800" u="sng" dirty="0" smtClean="0"/>
              <a:t>Honesty</a:t>
            </a:r>
            <a:r>
              <a:rPr lang="en-US" sz="2800" dirty="0" smtClean="0"/>
              <a:t>. Doing your own work.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Plagiarism is a Violation – Using someone else’s work without acknowledging or  citation. Possible Dismissal from NTU.</a:t>
            </a:r>
          </a:p>
          <a:p>
            <a:r>
              <a:rPr lang="en-US" sz="2800" b="1" dirty="0" smtClean="0"/>
              <a:t>Attendance</a:t>
            </a:r>
            <a:r>
              <a:rPr lang="en-US" sz="2800" dirty="0" smtClean="0"/>
              <a:t> </a:t>
            </a:r>
            <a:r>
              <a:rPr lang="en-US" sz="2800" dirty="0"/>
              <a:t>– </a:t>
            </a:r>
            <a:r>
              <a:rPr lang="en-US" sz="2800" u="sng" dirty="0"/>
              <a:t>Student’s responsibility </a:t>
            </a:r>
            <a:r>
              <a:rPr lang="en-US" sz="2800" dirty="0"/>
              <a:t>to attend all classes. Included in Percentage of grade. </a:t>
            </a:r>
            <a:r>
              <a:rPr lang="en-US" dirty="0" smtClean="0"/>
              <a:t>(Some </a:t>
            </a:r>
            <a:r>
              <a:rPr lang="en-US" dirty="0"/>
              <a:t>instructors may drop a student after 3 absences. 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sz="2800" b="1" dirty="0"/>
              <a:t>Early Alert </a:t>
            </a:r>
            <a:r>
              <a:rPr lang="en-US" sz="2800" dirty="0"/>
              <a:t>– </a:t>
            </a:r>
            <a:r>
              <a:rPr lang="en-US" sz="2800" u="sng" dirty="0"/>
              <a:t>Notification </a:t>
            </a:r>
            <a:r>
              <a:rPr lang="en-US" sz="2800" dirty="0"/>
              <a:t>to Advisors/Counselors </a:t>
            </a:r>
            <a:r>
              <a:rPr lang="en-US" sz="2800" b="1" dirty="0"/>
              <a:t>for early intervention </a:t>
            </a:r>
            <a:r>
              <a:rPr lang="en-US" sz="2800" dirty="0"/>
              <a:t>of a student’s academic issues.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86217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086813"/>
          </a:xfrm>
        </p:spPr>
        <p:txBody>
          <a:bodyPr>
            <a:normAutofit/>
          </a:bodyPr>
          <a:lstStyle/>
          <a:p>
            <a:r>
              <a:rPr lang="en-US" dirty="0" smtClean="0"/>
              <a:t>Credit Hour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690" y="2447636"/>
            <a:ext cx="10381673" cy="3796146"/>
          </a:xfrm>
        </p:spPr>
        <p:txBody>
          <a:bodyPr>
            <a:normAutofit lnSpcReduction="10000"/>
          </a:bodyPr>
          <a:lstStyle/>
          <a:p>
            <a:r>
              <a:rPr lang="en-US" sz="3000" b="1" dirty="0" smtClean="0"/>
              <a:t>One</a:t>
            </a:r>
            <a:r>
              <a:rPr lang="en-US" sz="3000" dirty="0" smtClean="0"/>
              <a:t> credit hour =  800 </a:t>
            </a:r>
            <a:r>
              <a:rPr lang="en-US" sz="3000" dirty="0"/>
              <a:t>minutes per credit per semester. </a:t>
            </a:r>
            <a:endParaRPr lang="en-US" sz="3000" dirty="0" smtClean="0"/>
          </a:p>
          <a:p>
            <a:pPr marL="457200" lvl="1" indent="0">
              <a:buNone/>
            </a:pPr>
            <a:r>
              <a:rPr lang="en-US" sz="3000" i="1" dirty="0" smtClean="0"/>
              <a:t>(Ex: 3 credit hour course = Minimum 2.5 hours per week for 16 week semester)</a:t>
            </a:r>
          </a:p>
          <a:p>
            <a:r>
              <a:rPr lang="en-US" sz="3000" b="1" dirty="0" smtClean="0"/>
              <a:t>One</a:t>
            </a:r>
            <a:r>
              <a:rPr lang="en-US" sz="3000" dirty="0" smtClean="0"/>
              <a:t> </a:t>
            </a:r>
            <a:r>
              <a:rPr lang="en-US" sz="3000" dirty="0"/>
              <a:t>lab semester </a:t>
            </a:r>
            <a:r>
              <a:rPr lang="en-US" sz="3000" dirty="0" smtClean="0"/>
              <a:t>hour = 1600 min. per credit per semester. </a:t>
            </a:r>
          </a:p>
          <a:p>
            <a:pPr marL="457200" lvl="1" indent="0">
              <a:buNone/>
            </a:pPr>
            <a:r>
              <a:rPr lang="en-US" sz="3000" i="1" dirty="0" smtClean="0"/>
              <a:t>(Ex:  1 credit hour lab = Minimum 1.7 hours per week for 16 week semester)</a:t>
            </a:r>
          </a:p>
          <a:p>
            <a:pPr marL="457200" lvl="1" indent="0">
              <a:buNone/>
            </a:pPr>
            <a:r>
              <a:rPr lang="en-US" sz="3000" i="1" dirty="0" smtClean="0"/>
              <a:t>Note: More condensed for summer and intersessions.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33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Outside of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91" y="2409150"/>
            <a:ext cx="10520218" cy="3318936"/>
          </a:xfrm>
        </p:spPr>
        <p:txBody>
          <a:bodyPr>
            <a:noAutofit/>
          </a:bodyPr>
          <a:lstStyle/>
          <a:p>
            <a:r>
              <a:rPr lang="en-US" sz="2800" dirty="0"/>
              <a:t>For </a:t>
            </a:r>
            <a:r>
              <a:rPr lang="en-US" sz="2800" b="1" dirty="0"/>
              <a:t>face-to-face - one credit hour spent in class</a:t>
            </a:r>
            <a:r>
              <a:rPr lang="en-US" sz="2800" dirty="0"/>
              <a:t>, a student is expected to spend </a:t>
            </a:r>
            <a:r>
              <a:rPr lang="en-US" sz="2800" b="1" dirty="0"/>
              <a:t>two hours outside of class studying </a:t>
            </a:r>
            <a:r>
              <a:rPr lang="en-US" sz="2800" dirty="0"/>
              <a:t>the course materials. </a:t>
            </a:r>
          </a:p>
          <a:p>
            <a:r>
              <a:rPr lang="en-US" sz="2800" dirty="0"/>
              <a:t>For a </a:t>
            </a:r>
            <a:r>
              <a:rPr lang="en-US" sz="2800" b="1" dirty="0"/>
              <a:t>hybrid or blended course of one (1) credit hour</a:t>
            </a:r>
            <a:r>
              <a:rPr lang="en-US" sz="2800" dirty="0"/>
              <a:t>, a student is expected to spend </a:t>
            </a:r>
            <a:r>
              <a:rPr lang="en-US" sz="2800" b="1" dirty="0"/>
              <a:t>three (3) hours per week studying </a:t>
            </a:r>
            <a:r>
              <a:rPr lang="en-US" sz="2800" dirty="0"/>
              <a:t>the course materials.  </a:t>
            </a:r>
          </a:p>
          <a:p>
            <a:r>
              <a:rPr lang="en-US" sz="2800" dirty="0"/>
              <a:t>For an </a:t>
            </a:r>
            <a:r>
              <a:rPr lang="en-US" sz="2800" b="1" dirty="0"/>
              <a:t>online course of one (1) credit hour</a:t>
            </a:r>
            <a:r>
              <a:rPr lang="en-US" sz="2800" dirty="0"/>
              <a:t>, a student is expected to spend four </a:t>
            </a:r>
            <a:r>
              <a:rPr lang="en-US" sz="2800" b="1" dirty="0"/>
              <a:t>(4) hours per week studying </a:t>
            </a:r>
            <a:r>
              <a:rPr lang="en-US" sz="2800" dirty="0"/>
              <a:t>the course materials</a:t>
            </a:r>
          </a:p>
        </p:txBody>
      </p:sp>
    </p:spTree>
    <p:extLst>
      <p:ext uri="{BB962C8B-B14F-4D97-AF65-F5344CB8AC3E}">
        <p14:creationId xmlns:p14="http://schemas.microsoft.com/office/powerpoint/2010/main" val="1759573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29164"/>
            <a:ext cx="9601196" cy="3446704"/>
          </a:xfrm>
        </p:spPr>
        <p:txBody>
          <a:bodyPr>
            <a:normAutofit/>
          </a:bodyPr>
          <a:lstStyle/>
          <a:p>
            <a:r>
              <a:rPr lang="en-US" b="1" dirty="0" smtClean="0"/>
              <a:t>Course Withdrawal </a:t>
            </a:r>
            <a:r>
              <a:rPr lang="en-US" dirty="0" smtClean="0"/>
              <a:t>– Student or Instructor initiated – Deadline on Calendar</a:t>
            </a:r>
          </a:p>
          <a:p>
            <a:r>
              <a:rPr lang="en-US" b="1" dirty="0" smtClean="0"/>
              <a:t>Course Repeat </a:t>
            </a:r>
            <a:r>
              <a:rPr lang="en-US" dirty="0" smtClean="0"/>
              <a:t>-  </a:t>
            </a:r>
            <a:r>
              <a:rPr lang="en-US" dirty="0"/>
              <a:t>R</a:t>
            </a:r>
            <a:r>
              <a:rPr lang="en-US" dirty="0" smtClean="0"/>
              <a:t>epeat </a:t>
            </a:r>
            <a:r>
              <a:rPr lang="en-US" dirty="0"/>
              <a:t>a course and to have the grade for the repeated course computed in </a:t>
            </a:r>
            <a:r>
              <a:rPr lang="en-US" dirty="0" smtClean="0"/>
              <a:t>student’s </a:t>
            </a:r>
            <a:r>
              <a:rPr lang="en-US" dirty="0"/>
              <a:t>GPA in place of the original </a:t>
            </a:r>
            <a:r>
              <a:rPr lang="en-US" dirty="0" smtClean="0"/>
              <a:t>grade.  Grade of “W” not permitted. Original grade will be replaced with  “R”.</a:t>
            </a:r>
          </a:p>
          <a:p>
            <a:r>
              <a:rPr lang="en-US" b="1" dirty="0" smtClean="0"/>
              <a:t>Course Substitution </a:t>
            </a:r>
            <a:r>
              <a:rPr lang="en-US" dirty="0" smtClean="0"/>
              <a:t>- </a:t>
            </a:r>
            <a:r>
              <a:rPr lang="en-US" dirty="0"/>
              <a:t>U</a:t>
            </a:r>
            <a:r>
              <a:rPr lang="en-US" dirty="0" smtClean="0"/>
              <a:t>nder </a:t>
            </a:r>
            <a:r>
              <a:rPr lang="en-US" dirty="0"/>
              <a:t>certain circumstances, substitutions for required courses may be necessary and </a:t>
            </a:r>
            <a:r>
              <a:rPr lang="en-US" dirty="0" smtClean="0"/>
              <a:t>appropriate. Same course description. Approved by Dean of Instruction. Form submitted to Registrar.</a:t>
            </a:r>
          </a:p>
        </p:txBody>
      </p:sp>
    </p:spTree>
    <p:extLst>
      <p:ext uri="{BB962C8B-B14F-4D97-AF65-F5344CB8AC3E}">
        <p14:creationId xmlns:p14="http://schemas.microsoft.com/office/powerpoint/2010/main" val="1055216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Course </a:t>
            </a:r>
            <a:r>
              <a:rPr lang="en-US" sz="2800" dirty="0"/>
              <a:t>Load – 1 to 11 credit hours is PT; </a:t>
            </a:r>
            <a:r>
              <a:rPr lang="en-US" sz="2800" dirty="0" smtClean="0"/>
              <a:t>12 </a:t>
            </a:r>
            <a:r>
              <a:rPr lang="en-US" sz="2800" dirty="0"/>
              <a:t>&amp; over credit hours is FT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800" i="1" dirty="0"/>
              <a:t>Summer enrollment 6 credit hours is FT (Financial Aid 12 credit hours is FT)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Overload - 16 &amp; over is Overload (need permission by Dean)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Independent Study – Approved by Instructor and Dean </a:t>
            </a:r>
            <a:endParaRPr lang="en-US" sz="28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/>
              <a:t>	</a:t>
            </a:r>
            <a:r>
              <a:rPr lang="en-US" sz="2800" i="1" dirty="0" smtClean="0"/>
              <a:t>(Eligibility - 2.5 </a:t>
            </a:r>
            <a:r>
              <a:rPr lang="en-US" sz="2800" i="1" dirty="0"/>
              <a:t>or higher GPA</a:t>
            </a:r>
            <a:r>
              <a:rPr lang="en-US" sz="2800" i="1" dirty="0" smtClean="0"/>
              <a:t>.  No more than 6 credit hours in one 	semester allowed for Independent Study.)</a:t>
            </a:r>
            <a:endParaRPr lang="en-US" sz="2800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47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ENROLLMENT STAFF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973" y="2526483"/>
            <a:ext cx="1763039" cy="2353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162" y="2516130"/>
            <a:ext cx="1764089" cy="2411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138" y="5110672"/>
            <a:ext cx="2138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Delores Becenti Director of Enrollment Services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71009" y="5200118"/>
            <a:ext cx="169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Kelly Chiquito</a:t>
            </a:r>
          </a:p>
          <a:p>
            <a:r>
              <a:rPr lang="en-US" dirty="0" smtClean="0"/>
              <a:t>Registrar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86047" y="5162167"/>
            <a:ext cx="169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Renee Damon</a:t>
            </a:r>
          </a:p>
          <a:p>
            <a:r>
              <a:rPr lang="en-US" dirty="0" smtClean="0"/>
              <a:t>Asst. Registrar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38783" y="5200117"/>
            <a:ext cx="1995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Thelma Johnson</a:t>
            </a:r>
          </a:p>
          <a:p>
            <a:r>
              <a:rPr lang="en-US" dirty="0" smtClean="0"/>
              <a:t>Admission Asst.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84805" y="2526483"/>
            <a:ext cx="24994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CHINLE:</a:t>
            </a:r>
          </a:p>
          <a:p>
            <a:r>
              <a:rPr lang="en-US" dirty="0" smtClean="0"/>
              <a:t>Howard Kayaani</a:t>
            </a:r>
          </a:p>
          <a:p>
            <a:r>
              <a:rPr lang="en-US" dirty="0" smtClean="0"/>
              <a:t>Registrar Asst.</a:t>
            </a:r>
          </a:p>
          <a:p>
            <a:r>
              <a:rPr lang="en-US" dirty="0" smtClean="0"/>
              <a:t>928/882-3134</a:t>
            </a:r>
          </a:p>
          <a:p>
            <a:r>
              <a:rPr lang="en-US" dirty="0" smtClean="0"/>
              <a:t>hkayaani@navajotech.edu</a:t>
            </a:r>
          </a:p>
          <a:p>
            <a:endParaRPr lang="en-US" dirty="0" smtClean="0"/>
          </a:p>
          <a:p>
            <a:r>
              <a:rPr lang="en-US" dirty="0" smtClean="0"/>
              <a:t>Jacqueline Begay</a:t>
            </a:r>
          </a:p>
          <a:p>
            <a:r>
              <a:rPr lang="en-US" dirty="0" smtClean="0"/>
              <a:t>Admission Officer</a:t>
            </a:r>
          </a:p>
          <a:p>
            <a:r>
              <a:rPr lang="en-US" dirty="0" smtClean="0"/>
              <a:t>928/882-3143</a:t>
            </a:r>
          </a:p>
          <a:p>
            <a:r>
              <a:rPr lang="en-US" dirty="0" smtClean="0"/>
              <a:t>jnbegay@navajotech.edu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t="13406" r="35387" b="34446"/>
          <a:stretch/>
        </p:blipFill>
        <p:spPr>
          <a:xfrm>
            <a:off x="6759103" y="2492808"/>
            <a:ext cx="1699999" cy="24625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t="22148" r="9440"/>
          <a:stretch/>
        </p:blipFill>
        <p:spPr>
          <a:xfrm rot="5400000">
            <a:off x="4467450" y="2840181"/>
            <a:ext cx="2395200" cy="176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9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745" y="2456873"/>
            <a:ext cx="10658764" cy="3677613"/>
          </a:xfrm>
        </p:spPr>
        <p:txBody>
          <a:bodyPr>
            <a:normAutofit/>
          </a:bodyPr>
          <a:lstStyle/>
          <a:p>
            <a:r>
              <a:rPr lang="en-US" b="1" dirty="0" smtClean="0"/>
              <a:t>Midterm Grades </a:t>
            </a:r>
            <a:r>
              <a:rPr lang="en-US" dirty="0" smtClean="0"/>
              <a:t>– Progress at midterm. Unofficial</a:t>
            </a:r>
          </a:p>
          <a:p>
            <a:r>
              <a:rPr lang="en-US" b="1" dirty="0" smtClean="0"/>
              <a:t>Final Grades </a:t>
            </a:r>
            <a:r>
              <a:rPr lang="en-US" dirty="0" smtClean="0"/>
              <a:t>– </a:t>
            </a:r>
            <a:r>
              <a:rPr lang="en-US" b="1" dirty="0" smtClean="0"/>
              <a:t>Official </a:t>
            </a:r>
            <a:r>
              <a:rPr lang="en-US" dirty="0" smtClean="0"/>
              <a:t>grade at the end of the term</a:t>
            </a:r>
          </a:p>
          <a:p>
            <a:r>
              <a:rPr lang="en-US" b="1" dirty="0" smtClean="0"/>
              <a:t>Incomplete Grade </a:t>
            </a:r>
            <a:r>
              <a:rPr lang="en-US" dirty="0" smtClean="0"/>
              <a:t>– Instructor initiated – submit form to Registrar – Allowed one semester to complete otherwise grade will be converted to “F”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/>
              <a:t>Grade Appeal Procedure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</a:t>
            </a:r>
            <a:r>
              <a:rPr lang="en-US" dirty="0" smtClean="0"/>
              <a:t>Appeal Form &gt; Dean of Instruction &gt; Committee/Investigation &gt;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</a:t>
            </a:r>
            <a:r>
              <a:rPr lang="en-US" dirty="0" smtClean="0"/>
              <a:t>	Decision to Dean of Instruction (Final) &gt; Student (Copy to Registrar)</a:t>
            </a:r>
          </a:p>
          <a:p>
            <a:r>
              <a:rPr lang="en-US" b="1" dirty="0" smtClean="0"/>
              <a:t>Grade Change </a:t>
            </a:r>
            <a:r>
              <a:rPr lang="en-US" dirty="0" smtClean="0"/>
              <a:t>– Initiated by instructor – Submit signed form to Registrar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14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Academic Standing</a:t>
            </a:r>
            <a:br>
              <a:rPr lang="en-US" dirty="0" smtClean="0"/>
            </a:br>
            <a:r>
              <a:rPr lang="en-US" b="1" dirty="0" smtClean="0"/>
              <a:t>Satisfactory Academic Progress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182" y="2373745"/>
            <a:ext cx="10307782" cy="38515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b="1" dirty="0" smtClean="0"/>
              <a:t>Good Standing </a:t>
            </a:r>
            <a:r>
              <a:rPr lang="en-US" dirty="0" smtClean="0"/>
              <a:t>– CGPA is 2.00 or higher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b="1" dirty="0" smtClean="0"/>
              <a:t>Academic Probation </a:t>
            </a:r>
            <a:r>
              <a:rPr lang="en-US" dirty="0" smtClean="0"/>
              <a:t>– CGPA is 1.99 or below at the end of the semester.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en-US" dirty="0"/>
              <a:t>	</a:t>
            </a:r>
            <a:r>
              <a:rPr lang="en-US" dirty="0" smtClean="0"/>
              <a:t>(Student will be placed on Probationary Contract and Financial Aid Probation)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b="1" dirty="0" smtClean="0"/>
              <a:t>Continuing Academic Probation </a:t>
            </a:r>
            <a:r>
              <a:rPr lang="en-US" dirty="0" smtClean="0"/>
              <a:t>– CGPA remains 1.99 or below the following semester.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en-US" dirty="0" smtClean="0"/>
              <a:t>	(Student will continue on Probationary Contract and Financial Aid Probation)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b="1" dirty="0" smtClean="0"/>
              <a:t>Academic Suspension </a:t>
            </a:r>
            <a:r>
              <a:rPr lang="en-US" dirty="0" smtClean="0"/>
              <a:t>– CGPA remains below 1.99 after the Continuing Academic Probation.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en-US" dirty="0"/>
              <a:t>	</a:t>
            </a:r>
            <a:r>
              <a:rPr lang="en-US" dirty="0" smtClean="0"/>
              <a:t>(Student will have to stay out one semester and request for readmission to Registrar. 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dirty="0" smtClean="0"/>
              <a:t>       Student will be ineligible for financial aid. Pay out of pocket)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b="1" dirty="0" smtClean="0"/>
              <a:t>Appeal Procedure </a:t>
            </a:r>
            <a:r>
              <a:rPr lang="en-US" dirty="0" smtClean="0"/>
              <a:t>– Students may appeal (in writing) to the Dean of Instruction within 10 working days of postmark of letter from Registrar.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458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Graduation Eligibility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636" y="2364509"/>
            <a:ext cx="10400146" cy="351135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To be eligible for graduation and participation in commencement exercise, students must meet the requirements for a degree or certificate.  </a:t>
            </a:r>
            <a:endParaRPr lang="en-US" dirty="0" smtClean="0"/>
          </a:p>
          <a:p>
            <a:r>
              <a:rPr lang="en-US" dirty="0" smtClean="0"/>
              <a:t>Meet with advisor to complete Petition to Graduate and Program Checklist.</a:t>
            </a:r>
          </a:p>
          <a:p>
            <a:r>
              <a:rPr lang="en-US" dirty="0" smtClean="0"/>
              <a:t>Submit Petition with all required signatures to Graduate to Registrar’s Office by Deadline </a:t>
            </a:r>
            <a:r>
              <a:rPr lang="en-US" dirty="0"/>
              <a:t>	</a:t>
            </a:r>
            <a:r>
              <a:rPr lang="en-US" i="1" dirty="0" smtClean="0"/>
              <a:t>Registrar </a:t>
            </a:r>
            <a:r>
              <a:rPr lang="en-US" i="1" dirty="0"/>
              <a:t>will audit the Petition and notify student of status/eligibility.</a:t>
            </a:r>
          </a:p>
          <a:p>
            <a:r>
              <a:rPr lang="en-US" dirty="0" smtClean="0"/>
              <a:t>Student will be responsible to pay all outstanding accounts with NTU.</a:t>
            </a:r>
          </a:p>
          <a:p>
            <a:r>
              <a:rPr lang="en-US" dirty="0" smtClean="0"/>
              <a:t>Student must return any equipment, books, etc. that are NTU property.</a:t>
            </a:r>
          </a:p>
          <a:p>
            <a:r>
              <a:rPr lang="en-US" dirty="0" smtClean="0"/>
              <a:t>Commencement = Graduation ceremony is conducted end of Spring and Fall semesters.</a:t>
            </a:r>
          </a:p>
        </p:txBody>
      </p:sp>
    </p:spTree>
    <p:extLst>
      <p:ext uri="{BB962C8B-B14F-4D97-AF65-F5344CB8AC3E}">
        <p14:creationId xmlns:p14="http://schemas.microsoft.com/office/powerpoint/2010/main" val="1151353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NTU Policies (Student Handbook p. 42)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N.T.U. Weapons Policy – Zero Tolerance </a:t>
            </a:r>
            <a:endParaRPr lang="en-US" dirty="0" smtClean="0"/>
          </a:p>
          <a:p>
            <a:r>
              <a:rPr lang="en-US" dirty="0"/>
              <a:t>Alcohol and Drug-Free Policy </a:t>
            </a:r>
            <a:endParaRPr lang="en-US" dirty="0" smtClean="0"/>
          </a:p>
          <a:p>
            <a:r>
              <a:rPr lang="en-US" dirty="0"/>
              <a:t>Search and Seizure Policy </a:t>
            </a:r>
            <a:endParaRPr lang="en-US" dirty="0" smtClean="0"/>
          </a:p>
          <a:p>
            <a:r>
              <a:rPr lang="en-US" dirty="0" smtClean="0"/>
              <a:t>Tobacco-Free </a:t>
            </a:r>
            <a:r>
              <a:rPr lang="en-US" dirty="0"/>
              <a:t>Campus Policy </a:t>
            </a:r>
            <a:endParaRPr lang="en-US" dirty="0" smtClean="0"/>
          </a:p>
          <a:p>
            <a:r>
              <a:rPr lang="en-US" dirty="0"/>
              <a:t>Sex Discrimination Policy </a:t>
            </a:r>
            <a:endParaRPr lang="en-US" dirty="0" smtClean="0"/>
          </a:p>
          <a:p>
            <a:r>
              <a:rPr lang="en-US" dirty="0"/>
              <a:t>Student/Staff Relationships (Fraternization) </a:t>
            </a:r>
            <a:endParaRPr lang="en-US" dirty="0" smtClean="0"/>
          </a:p>
          <a:p>
            <a:r>
              <a:rPr lang="en-US" dirty="0"/>
              <a:t>Other Prohibited Conduct </a:t>
            </a:r>
            <a:r>
              <a:rPr lang="en-US" dirty="0" smtClean="0"/>
              <a:t> (page 51)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4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2438400"/>
            <a:ext cx="10099039" cy="388112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/>
              <a:t>Delores</a:t>
            </a:r>
            <a:r>
              <a:rPr lang="en-US" sz="3600" dirty="0" smtClean="0"/>
              <a:t> </a:t>
            </a:r>
            <a:r>
              <a:rPr lang="en-US" sz="3600" dirty="0"/>
              <a:t>– 505/387-7404  </a:t>
            </a:r>
            <a:r>
              <a:rPr lang="en-US" sz="3600" dirty="0" smtClean="0"/>
              <a:t>d.becenti@navajotech.edu</a:t>
            </a:r>
          </a:p>
          <a:p>
            <a:r>
              <a:rPr lang="en-US" sz="3600" b="1" dirty="0" smtClean="0"/>
              <a:t>Kelly</a:t>
            </a:r>
            <a:r>
              <a:rPr lang="en-US" sz="3600" dirty="0" smtClean="0"/>
              <a:t> </a:t>
            </a:r>
            <a:r>
              <a:rPr lang="en-US" sz="3600" dirty="0"/>
              <a:t>– 505/387-7365  </a:t>
            </a:r>
            <a:r>
              <a:rPr lang="en-US" sz="3600" dirty="0" smtClean="0"/>
              <a:t>kchiquito@navajotech.edu</a:t>
            </a:r>
          </a:p>
          <a:p>
            <a:r>
              <a:rPr lang="en-US" sz="3600" b="1" dirty="0" smtClean="0"/>
              <a:t>Gary</a:t>
            </a:r>
            <a:r>
              <a:rPr lang="en-US" sz="3600" dirty="0" smtClean="0"/>
              <a:t> – 505/387-7428 gsegay@navajotech.edu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Kyle</a:t>
            </a:r>
            <a:r>
              <a:rPr lang="en-US" sz="3600" dirty="0" smtClean="0">
                <a:solidFill>
                  <a:schemeClr val="tx1"/>
                </a:solidFill>
              </a:rPr>
              <a:t> – 505/387-7513 karviso@navajotech.edu  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Leslie</a:t>
            </a:r>
            <a:r>
              <a:rPr lang="en-US" sz="3600" dirty="0" smtClean="0">
                <a:solidFill>
                  <a:schemeClr val="tx1"/>
                </a:solidFill>
              </a:rPr>
              <a:t> – 505/387-7514 ltsosie@navajotech.edu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600" dirty="0" smtClean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chemeClr val="tx1"/>
                </a:solidFill>
              </a:rPr>
              <a:t>Sherietta</a:t>
            </a:r>
            <a:r>
              <a:rPr lang="en-US" sz="3600" dirty="0" smtClean="0">
                <a:solidFill>
                  <a:schemeClr val="tx1"/>
                </a:solidFill>
              </a:rPr>
              <a:t> – 505/387-7470 smartinez@navajotech.edu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8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Aid Staff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91" r="9170"/>
          <a:stretch/>
        </p:blipFill>
        <p:spPr>
          <a:xfrm>
            <a:off x="1396650" y="2562724"/>
            <a:ext cx="2115128" cy="2605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327" y="2558432"/>
            <a:ext cx="1902063" cy="2628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804" y="2644381"/>
            <a:ext cx="1977905" cy="2638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2" y="5292436"/>
            <a:ext cx="2651473" cy="59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93824" y="5342442"/>
            <a:ext cx="244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Gary Segay</a:t>
            </a:r>
          </a:p>
          <a:p>
            <a:r>
              <a:rPr lang="en-US" dirty="0" smtClean="0"/>
              <a:t>Financial Aid Manager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0168" y="5361280"/>
            <a:ext cx="244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Yolanda Begay</a:t>
            </a:r>
          </a:p>
          <a:p>
            <a:r>
              <a:rPr lang="en-US" dirty="0" smtClean="0"/>
              <a:t>Financial Aid Technician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77093" y="5361279"/>
            <a:ext cx="194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 Tom</a:t>
            </a:r>
          </a:p>
          <a:p>
            <a:r>
              <a:rPr lang="en-US" dirty="0" smtClean="0"/>
              <a:t>Financial Aid Asst.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12570" y="3241964"/>
            <a:ext cx="2387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CHINLE:</a:t>
            </a:r>
          </a:p>
          <a:p>
            <a:endParaRPr lang="en-US" b="1" dirty="0" smtClean="0"/>
          </a:p>
          <a:p>
            <a:r>
              <a:rPr lang="en-US" dirty="0" smtClean="0"/>
              <a:t>Judy Yazzie</a:t>
            </a:r>
          </a:p>
          <a:p>
            <a:r>
              <a:rPr lang="en-US" dirty="0" smtClean="0"/>
              <a:t>Financial Aid Asst.</a:t>
            </a:r>
          </a:p>
          <a:p>
            <a:r>
              <a:rPr lang="en-US" dirty="0" smtClean="0"/>
              <a:t>928/882-3137</a:t>
            </a:r>
          </a:p>
          <a:p>
            <a:r>
              <a:rPr lang="en-US" dirty="0" smtClean="0"/>
              <a:t>jyazzie@navajotech.edu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21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556" y="737901"/>
            <a:ext cx="9880780" cy="3603191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1145309" y="4406758"/>
            <a:ext cx="10196945" cy="674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Leslie Tsosie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                       Kyle Arviso                Sherietta Martinez-Brown  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Academic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Advisor             Academic Advisor    First-Year Students Advisor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lang="en-US" sz="2000" b="1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/>
              </a:rPr>
              <a:t>           CHINLE: </a:t>
            </a:r>
            <a:r>
              <a:rPr lang="en-US" sz="20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entury Gothic" panose="020B0502020202020204"/>
              </a:rPr>
              <a:t>Danielita Haskey, Academic Counselor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</a:rPr>
              <a:t>                          Valencia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</a:rPr>
              <a:t> Begay, Academic Counselor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7637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Process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144" y="1991361"/>
            <a:ext cx="10222296" cy="4135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79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FERPA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Family </a:t>
            </a:r>
            <a:r>
              <a:rPr lang="en-US" dirty="0"/>
              <a:t>Educational Rights and Privacy Act </a:t>
            </a:r>
            <a:r>
              <a:rPr lang="en-US" dirty="0" smtClean="0"/>
              <a:t>of 1974</a:t>
            </a:r>
          </a:p>
          <a:p>
            <a:r>
              <a:rPr lang="en-US" dirty="0" smtClean="0"/>
              <a:t>[Federal Policy]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5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FERPA?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Protects </a:t>
            </a:r>
            <a:r>
              <a:rPr lang="en-US" b="1" dirty="0"/>
              <a:t>the privacy of a student’s educational records </a:t>
            </a:r>
            <a:r>
              <a:rPr lang="en-US" dirty="0"/>
              <a:t>by establishing the right of students to inspect their </a:t>
            </a:r>
            <a:r>
              <a:rPr lang="en-US" dirty="0" smtClean="0"/>
              <a:t>records; </a:t>
            </a:r>
            <a:r>
              <a:rPr lang="en-US" dirty="0"/>
              <a:t>and </a:t>
            </a:r>
            <a:endParaRPr lang="en-US" dirty="0" smtClean="0"/>
          </a:p>
          <a:p>
            <a:r>
              <a:rPr lang="en-US" dirty="0" smtClean="0"/>
              <a:t>Providing </a:t>
            </a:r>
            <a:r>
              <a:rPr lang="en-US" dirty="0"/>
              <a:t>guidelines for the correction of inaccurate or misleading </a:t>
            </a:r>
            <a:r>
              <a:rPr lang="en-US" dirty="0" smtClean="0"/>
              <a:t>records; and   </a:t>
            </a:r>
          </a:p>
          <a:p>
            <a:r>
              <a:rPr lang="en-US" dirty="0" smtClean="0"/>
              <a:t>Protects student’s privacy </a:t>
            </a:r>
            <a:r>
              <a:rPr lang="en-US" b="1" dirty="0" smtClean="0"/>
              <a:t>while enrolled at NTU</a:t>
            </a:r>
            <a:r>
              <a:rPr lang="en-US" dirty="0" smtClean="0"/>
              <a:t>; and</a:t>
            </a:r>
          </a:p>
          <a:p>
            <a:r>
              <a:rPr lang="en-US" dirty="0" smtClean="0"/>
              <a:t>FERPA </a:t>
            </a:r>
            <a:r>
              <a:rPr lang="en-US" dirty="0"/>
              <a:t>applies to all schools that receive funds under U.S. Department of Education </a:t>
            </a:r>
            <a:r>
              <a:rPr lang="en-US" dirty="0" smtClean="0"/>
              <a:t>programs (such as PELL).</a:t>
            </a:r>
          </a:p>
          <a:p>
            <a:r>
              <a:rPr lang="en-US" b="1" dirty="0" smtClean="0"/>
              <a:t>Page 12 of the NTU undergraduate catalog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05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FERPA allows schools to disclose those records, without consent, to the following parties or under the following conditions </a:t>
            </a:r>
            <a:r>
              <a:rPr lang="en-US" sz="3600" dirty="0"/>
              <a:t>(34 CFR § 99.31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6931"/>
            <a:ext cx="10194635" cy="3714559"/>
          </a:xfrm>
        </p:spPr>
        <p:txBody>
          <a:bodyPr>
            <a:normAutofit fontScale="70000" lnSpcReduction="20000"/>
          </a:bodyPr>
          <a:lstStyle/>
          <a:p>
            <a:r>
              <a:rPr lang="en-US" sz="2900" b="1" dirty="0" smtClean="0"/>
              <a:t>School </a:t>
            </a:r>
            <a:r>
              <a:rPr lang="en-US" sz="2900" b="1" dirty="0"/>
              <a:t>officials </a:t>
            </a:r>
            <a:r>
              <a:rPr lang="en-US" sz="2900" dirty="0"/>
              <a:t>with legitimate educational interest;</a:t>
            </a:r>
          </a:p>
          <a:p>
            <a:r>
              <a:rPr lang="en-US" sz="2900" dirty="0" smtClean="0"/>
              <a:t>Other </a:t>
            </a:r>
            <a:r>
              <a:rPr lang="en-US" sz="2900" dirty="0"/>
              <a:t>schools to which a student is </a:t>
            </a:r>
            <a:r>
              <a:rPr lang="en-US" sz="2900" b="1" dirty="0"/>
              <a:t>transferring</a:t>
            </a:r>
            <a:r>
              <a:rPr lang="en-US" sz="2900" dirty="0"/>
              <a:t>;</a:t>
            </a:r>
          </a:p>
          <a:p>
            <a:r>
              <a:rPr lang="en-US" sz="2900" dirty="0" smtClean="0"/>
              <a:t>Specified </a:t>
            </a:r>
            <a:r>
              <a:rPr lang="en-US" sz="2900" dirty="0"/>
              <a:t>officials for </a:t>
            </a:r>
            <a:r>
              <a:rPr lang="en-US" sz="2900" b="1" dirty="0"/>
              <a:t>audit or evaluation </a:t>
            </a:r>
            <a:r>
              <a:rPr lang="en-US" sz="2900" dirty="0"/>
              <a:t>purposes;</a:t>
            </a:r>
          </a:p>
          <a:p>
            <a:r>
              <a:rPr lang="en-US" sz="2900" dirty="0" smtClean="0"/>
              <a:t>Appropriate </a:t>
            </a:r>
            <a:r>
              <a:rPr lang="en-US" sz="2900" dirty="0"/>
              <a:t>parties in connection with </a:t>
            </a:r>
            <a:r>
              <a:rPr lang="en-US" sz="2900" b="1" dirty="0"/>
              <a:t>financial aid</a:t>
            </a:r>
            <a:r>
              <a:rPr lang="en-US" sz="2900" dirty="0"/>
              <a:t> to a student;</a:t>
            </a:r>
          </a:p>
          <a:p>
            <a:r>
              <a:rPr lang="en-US" sz="2900" dirty="0" smtClean="0"/>
              <a:t>Organizations </a:t>
            </a:r>
            <a:r>
              <a:rPr lang="en-US" sz="2900" dirty="0"/>
              <a:t>conducting certain </a:t>
            </a:r>
            <a:r>
              <a:rPr lang="en-US" sz="2900" b="1" dirty="0"/>
              <a:t>studies for or on behalf of the school</a:t>
            </a:r>
            <a:r>
              <a:rPr lang="en-US" sz="2900" dirty="0"/>
              <a:t>;</a:t>
            </a:r>
          </a:p>
          <a:p>
            <a:r>
              <a:rPr lang="en-US" sz="2900" b="1" dirty="0" smtClean="0"/>
              <a:t>Accrediting </a:t>
            </a:r>
            <a:r>
              <a:rPr lang="en-US" sz="2900" b="1" dirty="0"/>
              <a:t>organizations</a:t>
            </a:r>
            <a:r>
              <a:rPr lang="en-US" sz="2900" dirty="0"/>
              <a:t>;</a:t>
            </a:r>
          </a:p>
          <a:p>
            <a:r>
              <a:rPr lang="en-US" sz="2900" dirty="0" smtClean="0"/>
              <a:t>To </a:t>
            </a:r>
            <a:r>
              <a:rPr lang="en-US" sz="2900" dirty="0"/>
              <a:t>comply with a </a:t>
            </a:r>
            <a:r>
              <a:rPr lang="en-US" sz="2900" b="1" dirty="0"/>
              <a:t>judicial order </a:t>
            </a:r>
            <a:r>
              <a:rPr lang="en-US" sz="2900" dirty="0"/>
              <a:t>or lawfully issued </a:t>
            </a:r>
            <a:r>
              <a:rPr lang="en-US" sz="2900" b="1" dirty="0"/>
              <a:t>subpoena</a:t>
            </a:r>
            <a:r>
              <a:rPr lang="en-US" sz="2900" dirty="0"/>
              <a:t>; </a:t>
            </a:r>
          </a:p>
          <a:p>
            <a:r>
              <a:rPr lang="en-US" sz="2900" dirty="0" smtClean="0"/>
              <a:t>Appropriate </a:t>
            </a:r>
            <a:r>
              <a:rPr lang="en-US" sz="2900" dirty="0"/>
              <a:t>officials in cases of </a:t>
            </a:r>
            <a:r>
              <a:rPr lang="en-US" sz="2900" b="1" dirty="0"/>
              <a:t>health and safety emergencies</a:t>
            </a:r>
            <a:r>
              <a:rPr lang="en-US" sz="2900" dirty="0"/>
              <a:t>; and</a:t>
            </a:r>
          </a:p>
          <a:p>
            <a:r>
              <a:rPr lang="en-US" sz="2900" dirty="0" smtClean="0"/>
              <a:t>State </a:t>
            </a:r>
            <a:r>
              <a:rPr lang="en-US" sz="2900" dirty="0"/>
              <a:t>and local authorities, within a </a:t>
            </a:r>
            <a:r>
              <a:rPr lang="en-US" sz="2900" b="1" dirty="0"/>
              <a:t>juvenile justice system</a:t>
            </a:r>
            <a:r>
              <a:rPr lang="en-US" sz="2900" dirty="0"/>
              <a:t>, pursuant to specific State law.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455" y="982132"/>
            <a:ext cx="10520218" cy="130386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NTU Directory Information </a:t>
            </a:r>
            <a:br>
              <a:rPr lang="en-US" b="1" dirty="0" smtClean="0"/>
            </a:br>
            <a:r>
              <a:rPr lang="en-US" sz="4000" b="1" dirty="0" smtClean="0"/>
              <a:t>(available to the public without student’s consent)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</a:t>
            </a:r>
            <a:r>
              <a:rPr lang="en-US" dirty="0"/>
              <a:t>, address, email address, telephone listing, date and place of birth; </a:t>
            </a:r>
          </a:p>
          <a:p>
            <a:r>
              <a:rPr lang="en-US" dirty="0" smtClean="0"/>
              <a:t>Dates </a:t>
            </a:r>
            <a:r>
              <a:rPr lang="en-US" dirty="0"/>
              <a:t>of attendance and graduation, degrees and awards received, grade level or year (such as freshman or junior), and enrollment status (undergraduate or graduate; full-time or part-time);</a:t>
            </a:r>
          </a:p>
          <a:p>
            <a:r>
              <a:rPr lang="en-US" dirty="0" smtClean="0"/>
              <a:t>Participation </a:t>
            </a:r>
            <a:r>
              <a:rPr lang="en-US" dirty="0"/>
              <a:t>in officially recognized activities and sports, weight and height of members of athletic teams; and</a:t>
            </a:r>
          </a:p>
          <a:p>
            <a:r>
              <a:rPr lang="en-US" dirty="0" smtClean="0"/>
              <a:t>Videotapes </a:t>
            </a:r>
            <a:r>
              <a:rPr lang="en-US" dirty="0"/>
              <a:t>or photos of students participating in NTU activities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3134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537</TotalTime>
  <Words>1265</Words>
  <Application>Microsoft Office PowerPoint</Application>
  <PresentationFormat>Widescreen</PresentationFormat>
  <Paragraphs>153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Century Gothic</vt:lpstr>
      <vt:lpstr>Garamond</vt:lpstr>
      <vt:lpstr>Wingdings 3</vt:lpstr>
      <vt:lpstr>Organic</vt:lpstr>
      <vt:lpstr>FERPA &amp; NTU Policies</vt:lpstr>
      <vt:lpstr>ENROLLMENT STAFF</vt:lpstr>
      <vt:lpstr>Financial Aid Staff</vt:lpstr>
      <vt:lpstr>PowerPoint Presentation</vt:lpstr>
      <vt:lpstr>Registration Process</vt:lpstr>
      <vt:lpstr>FERPA</vt:lpstr>
      <vt:lpstr>What is FERPA?</vt:lpstr>
      <vt:lpstr>FERPA allows schools to disclose those records, without consent, to the following parties or under the following conditions (34 CFR § 99.31)</vt:lpstr>
      <vt:lpstr>NTU Directory Information  (available to the public without student’s consent)</vt:lpstr>
      <vt:lpstr>If a student does not wish to have this information released:</vt:lpstr>
      <vt:lpstr>Students have the right to examine their official file.</vt:lpstr>
      <vt:lpstr>Filing a Complaint for FERPA Violation</vt:lpstr>
      <vt:lpstr>Address to File</vt:lpstr>
      <vt:lpstr>NTU Catalog Provides</vt:lpstr>
      <vt:lpstr>NTU Academic Policies</vt:lpstr>
      <vt:lpstr>Credit Hour Calculation</vt:lpstr>
      <vt:lpstr>Expectations Outside of Classroom</vt:lpstr>
      <vt:lpstr>Courses</vt:lpstr>
      <vt:lpstr>Courses (continued)</vt:lpstr>
      <vt:lpstr>Grades</vt:lpstr>
      <vt:lpstr>Academic Standing Satisfactory Academic Progress</vt:lpstr>
      <vt:lpstr>Graduation Eligibility</vt:lpstr>
      <vt:lpstr>Other NTU Policies (Student Handbook p. 42)</vt:lpstr>
      <vt:lpstr>CONTACTS</vt:lpstr>
    </vt:vector>
  </TitlesOfParts>
  <Company>Navajo Technical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FERPA</dc:title>
  <dc:creator>Delores Becenti</dc:creator>
  <cp:lastModifiedBy>ntu</cp:lastModifiedBy>
  <cp:revision>40</cp:revision>
  <dcterms:created xsi:type="dcterms:W3CDTF">2020-08-04T20:15:02Z</dcterms:created>
  <dcterms:modified xsi:type="dcterms:W3CDTF">2021-01-21T05:28:20Z</dcterms:modified>
</cp:coreProperties>
</file>